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5143500" cx="9144000"/>
  <p:notesSz cx="7772400" cy="10058400"/>
  <p:embeddedFontLst>
    <p:embeddedFont>
      <p:font typeface="Playfair Displ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hFqju7HYUmJLHYig+E6d2w5Efc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customschemas.google.com/relationships/presentationmetadata" Target="metadata"/><Relationship Id="rId50" Type="http://schemas.openxmlformats.org/officeDocument/2006/relationships/font" Target="fonts/La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p15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16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17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18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20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2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3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24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9" name="Google Shape;339;p25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0" name="Google Shape;350;p26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7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27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8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p28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29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30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3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4" name="Google Shape;414;p3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3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p33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6" name="Google Shape;436;p34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7" name="Google Shape;447;p35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8" name="Google Shape;458;p36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7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8" name="Google Shape;468;p37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e224d26309_0_11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e224d26309_0_11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6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p7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ff6f23bf2_1_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cff6f23bf2_1_38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g2cff6f23bf2_1_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g2cff6f23bf2_1_38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g2cff6f23bf2_1_38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g2cff6f23bf2_1_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g2cff6f23bf2_1_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cff6f23bf2_1_4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g2cff6f23bf2_1_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ff6f23bf2_1_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cff6f23bf2_1_48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g2cff6f23bf2_1_48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g2cff6f23bf2_1_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2cff6f23bf2_1_2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" name="Google Shape;13;g2cff6f23bf2_1_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2cff6f23bf2_1_55"/>
          <p:cNvSpPr txBox="1"/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" name="Google Shape;16;g2cff6f23bf2_1_55"/>
          <p:cNvSpPr txBox="1"/>
          <p:nvPr>
            <p:ph idx="1" type="body"/>
          </p:nvPr>
        </p:nvSpPr>
        <p:spPr>
          <a:xfrm>
            <a:off x="45720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cff6f23bf2_1_55"/>
          <p:cNvSpPr txBox="1"/>
          <p:nvPr>
            <p:ph idx="2" type="body"/>
          </p:nvPr>
        </p:nvSpPr>
        <p:spPr>
          <a:xfrm>
            <a:off x="4674240" y="1203480"/>
            <a:ext cx="40158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cff6f23bf2_1_9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g2cff6f23bf2_1_9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g2cff6f23bf2_1_9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" name="Google Shape;22;g2cff6f23bf2_1_9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3" name="Google Shape;23;g2cff6f23bf2_1_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ff6f23bf2_1_15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g2cff6f23bf2_1_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cff6f23bf2_1_1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2cff6f23bf2_1_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g2cff6f23bf2_1_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g2cff6f23bf2_1_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ff6f23bf2_1_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" name="Google Shape;34;g2cff6f23bf2_1_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g2cff6f23bf2_1_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g2cff6f23bf2_1_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cff6f23bf2_1_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g2cff6f23bf2_1_31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g2cff6f23bf2_1_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cff6f23bf2_1_3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" name="Google Shape;43;g2cff6f23bf2_1_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cff6f23bf2_1_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i="0" sz="32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g2cff6f23bf2_1_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g2cff6f23bf2_1_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g"/><Relationship Id="rId4" Type="http://schemas.openxmlformats.org/officeDocument/2006/relationships/image" Target="../media/image20.jpg"/><Relationship Id="rId5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Relationship Id="rId4" Type="http://schemas.openxmlformats.org/officeDocument/2006/relationships/image" Target="../media/image25.jpg"/><Relationship Id="rId5" Type="http://schemas.openxmlformats.org/officeDocument/2006/relationships/image" Target="../media/image1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Relationship Id="rId4" Type="http://schemas.openxmlformats.org/officeDocument/2006/relationships/image" Target="../media/image37.jpg"/><Relationship Id="rId5" Type="http://schemas.openxmlformats.org/officeDocument/2006/relationships/image" Target="../media/image1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g"/><Relationship Id="rId4" Type="http://schemas.openxmlformats.org/officeDocument/2006/relationships/image" Target="../media/image35.jpg"/><Relationship Id="rId5" Type="http://schemas.openxmlformats.org/officeDocument/2006/relationships/image" Target="../media/image5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Relationship Id="rId4" Type="http://schemas.openxmlformats.org/officeDocument/2006/relationships/image" Target="../media/image48.jpg"/><Relationship Id="rId5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Relationship Id="rId4" Type="http://schemas.openxmlformats.org/officeDocument/2006/relationships/image" Target="../media/image5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Relationship Id="rId4" Type="http://schemas.openxmlformats.org/officeDocument/2006/relationships/image" Target="../media/image55.jpg"/><Relationship Id="rId5" Type="http://schemas.openxmlformats.org/officeDocument/2006/relationships/image" Target="../media/image47.jpg"/><Relationship Id="rId6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Relationship Id="rId4" Type="http://schemas.openxmlformats.org/officeDocument/2006/relationships/image" Target="../media/image59.jpg"/><Relationship Id="rId5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g"/><Relationship Id="rId4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jpg"/><Relationship Id="rId4" Type="http://schemas.openxmlformats.org/officeDocument/2006/relationships/image" Target="../media/image41.jpg"/><Relationship Id="rId5" Type="http://schemas.openxmlformats.org/officeDocument/2006/relationships/image" Target="../media/image4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Relationship Id="rId4" Type="http://schemas.openxmlformats.org/officeDocument/2006/relationships/image" Target="../media/image43.jpg"/><Relationship Id="rId5" Type="http://schemas.openxmlformats.org/officeDocument/2006/relationships/image" Target="../media/image5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>
            <p:ph idx="4294967295" type="subTitle"/>
          </p:nvPr>
        </p:nvSpPr>
        <p:spPr>
          <a:xfrm>
            <a:off x="3032960" y="4532095"/>
            <a:ext cx="2949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290"/>
              <a:buFont typeface="Calibri"/>
              <a:buNone/>
            </a:pPr>
            <a:r>
              <a:rPr b="1" i="0" lang="en" sz="129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Мај, 202</a:t>
            </a:r>
            <a:r>
              <a:rPr b="1" lang="en" sz="12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i="0" lang="en" sz="129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година</a:t>
            </a:r>
            <a:endParaRPr b="0" i="0" sz="129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3426250" y="4746400"/>
            <a:ext cx="21624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www.pirot.rs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2553675" y="206300"/>
            <a:ext cx="4356300" cy="1500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657225" rotWithShape="0" algn="bl" dir="11400000" dist="209550">
              <a:srgbClr val="000000">
                <a:alpha val="43137"/>
              </a:srgbClr>
            </a:outerShdw>
            <a:reflection blurRad="0" dir="0" dist="0" endA="0" endPos="1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ГРАЂАНСКИ ВОДИЧ КРОЗ </a:t>
            </a:r>
            <a:endParaRPr b="1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ОДЛУКУ</a:t>
            </a:r>
            <a:endParaRPr b="1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 ЗАВРШНОМ РАЧУНУ ГРАДА ПИРОТА</a:t>
            </a:r>
            <a:endParaRPr b="1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202</a:t>
            </a:r>
            <a:r>
              <a:rPr b="1" lang="en" sz="19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i="0" lang="en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ГОДИНУ</a:t>
            </a:r>
            <a:endParaRPr b="1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225" y="33775"/>
            <a:ext cx="1137225" cy="13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>
            <p:ph idx="1" type="body"/>
          </p:nvPr>
        </p:nvSpPr>
        <p:spPr>
          <a:xfrm>
            <a:off x="4629240" y="1368720"/>
            <a:ext cx="3884040" cy="326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 txBox="1"/>
          <p:nvPr>
            <p:ph idx="4294967295" type="sldNum"/>
          </p:nvPr>
        </p:nvSpPr>
        <p:spPr>
          <a:xfrm>
            <a:off x="6458040" y="4766760"/>
            <a:ext cx="2055240" cy="2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609480" y="197640"/>
            <a:ext cx="8227440" cy="4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250"/>
              <a:buFont typeface="Calibri"/>
              <a:buNone/>
            </a:pPr>
            <a:r>
              <a:rPr b="1" i="0" lang="en" sz="325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Шта су расходи и издаци буџета?</a:t>
            </a:r>
            <a:endParaRPr b="0" i="0" sz="3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" name="Google Shape;148;p10"/>
          <p:cNvGrpSpPr/>
          <p:nvPr/>
        </p:nvGrpSpPr>
        <p:grpSpPr>
          <a:xfrm>
            <a:off x="457200" y="896760"/>
            <a:ext cx="8227440" cy="4095720"/>
            <a:chOff x="457200" y="896760"/>
            <a:chExt cx="8227440" cy="4095720"/>
          </a:xfrm>
        </p:grpSpPr>
        <p:sp>
          <p:nvSpPr>
            <p:cNvPr id="149" name="Google Shape;149;p10"/>
            <p:cNvSpPr/>
            <p:nvPr/>
          </p:nvSpPr>
          <p:spPr>
            <a:xfrm>
              <a:off x="457200" y="97344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457200" y="97344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Расходи за запослене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2512440" y="896760"/>
              <a:ext cx="408960" cy="37368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3088080" y="896760"/>
              <a:ext cx="5588640" cy="373680"/>
            </a:xfrm>
            <a:prstGeom prst="rect">
              <a:avLst/>
            </a:prstGeom>
            <a:solidFill>
              <a:srgbClr val="7030A0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3088080" y="896760"/>
              <a:ext cx="5588640" cy="37368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Расходи за запослене 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представљају све трошкове за запослене, како у управи тако и код буџетских корисника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457200" y="1389600"/>
              <a:ext cx="2053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457200" y="1389600"/>
              <a:ext cx="2053080" cy="373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Коришћење роба и услуга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512440" y="1313280"/>
              <a:ext cx="408960" cy="52632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88080" y="1313280"/>
              <a:ext cx="5588640" cy="526320"/>
            </a:xfrm>
            <a:prstGeom prst="rect">
              <a:avLst/>
            </a:prstGeom>
            <a:solidFill>
              <a:srgbClr val="00B050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3088080" y="1313280"/>
              <a:ext cx="5588640" cy="52632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Коришћење роба и услуга 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обухватају сталне трошкове, путне трошкове, услуге по уговору, специјализоване услуге, трошкове материјала и текуће поправке и одржавање.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457200" y="210492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457200" y="210492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Дотације и трансфери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512440" y="1882440"/>
              <a:ext cx="408960" cy="66600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3088080" y="1882440"/>
              <a:ext cx="5588640" cy="666000"/>
            </a:xfrm>
            <a:prstGeom prst="rect">
              <a:avLst/>
            </a:prstGeom>
            <a:solidFill>
              <a:srgbClr val="0070C0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088080" y="1882440"/>
              <a:ext cx="5588640" cy="706680"/>
            </a:xfrm>
            <a:prstGeom prst="rect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Дотације и трансфери 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су трошкови које локална самоуправа има за исплату институцијама које су у примарној надлежности централног/покрајинског нивоа као што су школе, центар за социјални рад, дом здравља.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457200" y="266760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457200" y="266760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Остали расходи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512440" y="2590920"/>
              <a:ext cx="408960" cy="37368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3088080" y="2590920"/>
              <a:ext cx="5588640" cy="373680"/>
            </a:xfrm>
            <a:prstGeom prst="rect">
              <a:avLst/>
            </a:prstGeom>
            <a:solidFill>
              <a:srgbClr val="A8D08C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3088080" y="2590920"/>
              <a:ext cx="5588640" cy="373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Остали расходи 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обухватају дотације невладиним организацијама, порезе, таксе, новчане казне.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457200" y="3084120"/>
              <a:ext cx="205524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457200" y="3084120"/>
              <a:ext cx="205524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Субвенције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2514600" y="3007440"/>
              <a:ext cx="409320" cy="37368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3090600" y="3007440"/>
              <a:ext cx="5594040" cy="373680"/>
            </a:xfrm>
            <a:prstGeom prst="rect">
              <a:avLst/>
            </a:prstGeom>
            <a:solidFill>
              <a:srgbClr val="9CC2E5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3090600" y="3007440"/>
              <a:ext cx="5594040" cy="37368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Субвенције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сe одобравају за функционисање међумесног превоза и  пољопривредним произвођачима.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457200" y="350028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457200" y="350028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Социјална заштита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512440" y="3423960"/>
              <a:ext cx="408960" cy="37368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088080" y="3423960"/>
              <a:ext cx="5588640" cy="373680"/>
            </a:xfrm>
            <a:prstGeom prst="rect">
              <a:avLst/>
            </a:prstGeom>
            <a:solidFill>
              <a:srgbClr val="F4B08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088080" y="3423960"/>
              <a:ext cx="5588640" cy="373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275" lIns="53275" spcFirstLastPara="1" rIns="53275" wrap="square" tIns="5327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1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Социјална заштита </a:t>
              </a:r>
              <a:r>
                <a:rPr b="0" i="1" lang="en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обухвата све трошкове исплате социјалне помоћи за различите категорије грађана.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57200" y="400716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457200" y="400716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Буџетска резерва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2512440" y="3840120"/>
              <a:ext cx="408960" cy="55476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088080" y="3840120"/>
              <a:ext cx="5588640" cy="554760"/>
            </a:xfrm>
            <a:prstGeom prst="rect">
              <a:avLst/>
            </a:prstGeom>
            <a:solidFill>
              <a:srgbClr val="FEE599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088080" y="3840120"/>
              <a:ext cx="5588640" cy="55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225" lIns="57225" spcFirstLastPara="1" rIns="57225" wrap="square" tIns="5722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b="1" i="1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Буџетска резерва </a:t>
              </a:r>
              <a:r>
                <a:rPr b="0" i="1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представља новац који се користи за непланиране или недовољно плани</a:t>
              </a:r>
              <a:r>
                <a:rPr b="0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ране сврхе, као и у случају </a:t>
              </a:r>
              <a:r>
                <a:rPr b="0" i="1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ванредних околности.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57200" y="460476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457200" y="4604760"/>
              <a:ext cx="2053080" cy="22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50" lIns="106550" spcFirstLastPara="1" rIns="106550" wrap="square" tIns="3815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Капитални издаци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2512440" y="4437720"/>
              <a:ext cx="408960" cy="554760"/>
            </a:xfrm>
            <a:prstGeom prst="leftBrace">
              <a:avLst>
                <a:gd fmla="val 35000" name="adj1"/>
                <a:gd fmla="val 50000" name="adj2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088080" y="4437720"/>
              <a:ext cx="5588640" cy="554760"/>
            </a:xfrm>
            <a:prstGeom prst="rect">
              <a:avLst/>
            </a:prstGeom>
            <a:solidFill>
              <a:srgbClr val="8DA9DB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088080" y="4437720"/>
              <a:ext cx="5588640" cy="5547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57225" lIns="57225" spcFirstLastPara="1" rIns="57225" wrap="square" tIns="57225">
              <a:noAutofit/>
            </a:bodyPr>
            <a:lstStyle/>
            <a:p>
              <a:pPr indent="-114480" lvl="1" marL="11448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Calibri"/>
                <a:buChar char="•"/>
              </a:pPr>
              <a:r>
                <a:rPr b="1" i="1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Капитални издаци </a:t>
              </a:r>
              <a:r>
                <a:rPr b="0" i="1" lang="en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су трошкови за изградњу нових, или инвестиционо одржавање постојећих објеката, набавку опреме, машина земљишта и слично.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10"/>
          <p:cNvSpPr/>
          <p:nvPr/>
        </p:nvSpPr>
        <p:spPr>
          <a:xfrm>
            <a:off x="6705720" y="4881240"/>
            <a:ext cx="2131560" cy="2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idx="4294967295" type="title"/>
          </p:nvPr>
        </p:nvSpPr>
        <p:spPr>
          <a:xfrm>
            <a:off x="276120" y="171000"/>
            <a:ext cx="8589240" cy="798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870"/>
              <a:buFont typeface="Calibri"/>
              <a:buNone/>
            </a:pPr>
            <a:r>
              <a:rPr b="1" i="0" lang="en" sz="287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Структура извршених расхода и издатака буџета града - номинални износи</a:t>
            </a:r>
            <a:endParaRPr b="0" i="0" sz="287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11"/>
          <p:cNvGrpSpPr/>
          <p:nvPr/>
        </p:nvGrpSpPr>
        <p:grpSpPr>
          <a:xfrm>
            <a:off x="1371600" y="967690"/>
            <a:ext cx="6604560" cy="4174190"/>
            <a:chOff x="1371600" y="967690"/>
            <a:chExt cx="6604560" cy="4174190"/>
          </a:xfrm>
        </p:grpSpPr>
        <p:sp>
          <p:nvSpPr>
            <p:cNvPr id="196" name="Google Shape;196;p11"/>
            <p:cNvSpPr/>
            <p:nvPr/>
          </p:nvSpPr>
          <p:spPr>
            <a:xfrm>
              <a:off x="2788560" y="1917360"/>
              <a:ext cx="3610800" cy="22867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3316320" y="2246760"/>
              <a:ext cx="2552400" cy="1616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150" lIns="29150" spcFirstLastPara="1" rIns="29150" wrap="square" tIns="29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Calibri"/>
                <a:buNone/>
              </a:pPr>
              <a:r>
                <a:rPr b="0" i="0" lang="en" sz="2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Укупно извршени расходи и издаци износе </a:t>
              </a:r>
              <a:r>
                <a:rPr lang="en" sz="23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" sz="23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3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096</a:t>
              </a:r>
              <a:r>
                <a:rPr b="0" i="0" lang="en" sz="23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3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314</a:t>
              </a:r>
              <a:r>
                <a:rPr b="0" i="0" lang="en" sz="23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3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047</a:t>
              </a:r>
              <a:r>
                <a:rPr b="0" i="0" lang="en" sz="23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Calibri"/>
                <a:buNone/>
              </a:pPr>
              <a:r>
                <a:rPr b="0" i="0" lang="en" sz="2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225250" y="967690"/>
              <a:ext cx="1803900" cy="114180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3489463" y="1135040"/>
              <a:ext cx="12756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Расходи за запослене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721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933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894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5029200" y="110340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5257800" y="127764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Коришћење роба и услуга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919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051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781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6172200" y="205668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6495480" y="228564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Отплата камата 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0,00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5943600" y="320004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6266880" y="330588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Субвенције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184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851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875</a:t>
              </a:r>
              <a:r>
                <a:rPr b="0" i="0" lang="en" sz="13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4366800" y="399996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4593240" y="411444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Донације, дотације и трансфери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272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227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142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2514600" y="386424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2743200" y="405288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Социјално осигурање и социјална заштита 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98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988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371600" y="290952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1636200" y="307728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Остали расходи 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162.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736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671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1600200" y="1599840"/>
              <a:ext cx="1803960" cy="11419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1828800" y="1705680"/>
              <a:ext cx="1275480" cy="80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50" lIns="16550" spcFirstLastPara="1" rIns="16550" wrap="square" tIns="16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Капитални издаци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480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378</a:t>
              </a:r>
              <a:r>
                <a:rPr b="0" i="0" lang="en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247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>
            <p:ph idx="4294967295" type="title"/>
          </p:nvPr>
        </p:nvSpPr>
        <p:spPr>
          <a:xfrm>
            <a:off x="276120" y="171000"/>
            <a:ext cx="8589240" cy="798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33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Структура извршених расхода и издатака буџета града Пирота - процентуални износи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1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775" y="969125"/>
            <a:ext cx="6880150" cy="39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idx="4294967295" type="title"/>
          </p:nvPr>
        </p:nvSpPr>
        <p:spPr>
          <a:xfrm>
            <a:off x="276120" y="171000"/>
            <a:ext cx="8589240" cy="3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28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Извршење расхода и издатака у односу на план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571680" y="4079160"/>
            <a:ext cx="7998840" cy="77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године извршење расхода и издатака реализовано је углавном доследно плану дефинисаном у оквиру Oдлуке о буџету за 202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годину, уз мања и објективна одступања код</a:t>
            </a: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капиталних издатака.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975" y="721200"/>
            <a:ext cx="7137752" cy="3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/>
          <p:nvPr>
            <p:ph idx="4294967295" type="title"/>
          </p:nvPr>
        </p:nvSpPr>
        <p:spPr>
          <a:xfrm>
            <a:off x="276120" y="171000"/>
            <a:ext cx="8589240" cy="798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100"/>
              <a:buFont typeface="Calibri"/>
              <a:buNone/>
            </a:pPr>
            <a:r>
              <a:rPr b="1" i="0" lang="en" sz="31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корисницима – номинални износи</a:t>
            </a:r>
            <a:endParaRPr b="0" i="0" sz="3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4"/>
          <p:cNvGrpSpPr/>
          <p:nvPr/>
        </p:nvGrpSpPr>
        <p:grpSpPr>
          <a:xfrm>
            <a:off x="861840" y="1206360"/>
            <a:ext cx="7412760" cy="2872800"/>
            <a:chOff x="861840" y="1206360"/>
            <a:chExt cx="7412760" cy="2872800"/>
          </a:xfrm>
        </p:grpSpPr>
        <p:sp>
          <p:nvSpPr>
            <p:cNvPr id="233" name="Google Shape;233;p14"/>
            <p:cNvSpPr/>
            <p:nvPr/>
          </p:nvSpPr>
          <p:spPr>
            <a:xfrm>
              <a:off x="884160" y="120636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898200" y="121680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Скупштина града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846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628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884160" y="146340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898200" y="147384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Градоначелник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543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378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84160" y="170784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898200" y="171864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Градско веће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13.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15.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099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884160" y="194976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98200" y="196020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Градско правобранилаштво 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70.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821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884160" y="219168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898200" y="220212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Градска управа 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113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148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25,00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84160" y="243324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898200" y="244404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Месне заједнице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685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677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884160" y="2675160"/>
              <a:ext cx="7389360" cy="21348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6B6DE"/>
                </a:gs>
                <a:gs pos="100000">
                  <a:srgbClr val="97AAD8"/>
                </a:gs>
              </a:gsLst>
              <a:lin ang="5400000" scaled="0"/>
            </a:gra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98200" y="2685600"/>
              <a:ext cx="7360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89411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Установе културе 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237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800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261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870120" y="2930040"/>
              <a:ext cx="738936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100080" rotWithShape="0" algn="bl" dir="5400000" dist="19080">
                <a:srgbClr val="000000">
                  <a:alpha val="89411"/>
                </a:srgbClr>
              </a:outerShdw>
              <a:reflection blurRad="0" dir="5400000" dist="38100" endA="0" fadeDir="5400012" kx="0" rotWithShape="0" algn="bl" stPos="0" sy="-100000" ky="0"/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Туристичка организација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5.455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839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861840" y="3166560"/>
              <a:ext cx="7405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78431"/>
                </a:srgbClr>
              </a:outerShdw>
              <a:reflection blurRad="0" dir="5400000" dist="38100" endA="0" fadeDir="5400012" kx="0" rotWithShape="0" algn="bl" stPos="0" sy="-100000" ky="0"/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Спортски центар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75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170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288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67600" y="3403080"/>
              <a:ext cx="740700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73333"/>
                </a:srgbClr>
              </a:outerShdw>
              <a:reflection blurRad="0" dir="5400000" dist="38100" endA="0" fadeDir="5400012" kx="0" rotWithShape="0" algn="bl" stPos="0" sy="-100000" ky="0"/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Предшколска установа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91.205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351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870120" y="3645000"/>
              <a:ext cx="738936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240" rotWithShape="0" algn="bl" dir="5400000" dist="19080">
                <a:srgbClr val="000000">
                  <a:alpha val="73333"/>
                </a:srgbClr>
              </a:outerShdw>
              <a:reflection blurRad="0" dir="5400000" dist="38100" endA="0" fadeDir="5400012" kx="0" rotWithShape="0" algn="bl" stPos="0" sy="-100000" ky="0"/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Основно образовање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452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130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867600" y="3886560"/>
              <a:ext cx="7405920" cy="192600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rotWithShape="0" algn="bl" dir="5400000" dist="19080">
                <a:srgbClr val="000000">
                  <a:alpha val="66274"/>
                </a:srgbClr>
              </a:outerShdw>
            </a:effectLst>
          </p:spPr>
          <p:txBody>
            <a:bodyPr anchorCtr="0" anchor="ctr" bIns="45000" lIns="45700" spcFirstLastPara="1" rIns="45700" wrap="square" tIns="45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Средње образовање 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420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250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>
            <p:ph idx="4294967295" type="title"/>
          </p:nvPr>
        </p:nvSpPr>
        <p:spPr>
          <a:xfrm>
            <a:off x="276120" y="171000"/>
            <a:ext cx="8589240" cy="861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770"/>
              <a:buFont typeface="Calibri"/>
              <a:buNone/>
            </a:pPr>
            <a:r>
              <a:rPr b="1" i="0" lang="en" sz="277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корисницима – процентуални износи</a:t>
            </a:r>
            <a:endParaRPr b="0" i="0" sz="277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75" y="962475"/>
            <a:ext cx="7576674" cy="394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/>
          <p:nvPr>
            <p:ph idx="4294967295" type="title"/>
          </p:nvPr>
        </p:nvSpPr>
        <p:spPr>
          <a:xfrm>
            <a:off x="276120" y="171000"/>
            <a:ext cx="8589240" cy="42696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27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Шта је завршни рачун?</a:t>
            </a:r>
            <a:endParaRPr b="0" i="0" sz="2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"/>
          <p:cNvSpPr txBox="1"/>
          <p:nvPr>
            <p:ph idx="4294967295" type="body"/>
          </p:nvPr>
        </p:nvSpPr>
        <p:spPr>
          <a:xfrm>
            <a:off x="274320" y="600120"/>
            <a:ext cx="8593200" cy="439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Консолидација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Одлука о завршном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рачуну буџета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Садржај завршног рачуна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ct val="1000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2683800" y="808560"/>
            <a:ext cx="5958720" cy="743040"/>
          </a:xfrm>
          <a:prstGeom prst="rect">
            <a:avLst/>
          </a:prstGeom>
          <a:solidFill>
            <a:srgbClr val="A8D08C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2662200" y="780840"/>
            <a:ext cx="5915520" cy="791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Консолидација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је исказивање прихода и примања и расхода и издатака више међусобно повезаних буџета и ванбуџетских фондова, као да се ради о јединственом субјекту; да би се избегло двоструко рачунање, консолидацијом се искључују међусобни трансфери истих, као и између различитих нивоа власти.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/>
          <p:nvPr/>
        </p:nvSpPr>
        <p:spPr>
          <a:xfrm>
            <a:off x="2694600" y="1685160"/>
            <a:ext cx="5915520" cy="61992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2673000" y="1628280"/>
            <a:ext cx="5976720" cy="6393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Одлука о завршном рачуну буџета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локлане власти је акт којим скупштина локалне власти за сваку буџетску годину утврђује укупно остварене приходе и примања и расходе и издатке и финансијски резултат буџета локалне власти (буџетски суфицит или дефицит) и рачун финансирања.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2691000" y="2481120"/>
            <a:ext cx="5958720" cy="2421360"/>
          </a:xfrm>
          <a:prstGeom prst="rect">
            <a:avLst/>
          </a:prstGeom>
          <a:solidFill>
            <a:srgbClr val="9FC5E8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2756160" y="2481120"/>
            <a:ext cx="5821920" cy="2466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Завршни рачун буџета града Пирота за 2024. годину садржи: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Биланс стања на дан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Образац 1;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Биланс прихода и расхода у перидоу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Образац 2;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капиталним издацима и примањима у периоду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Образац 3;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новчаним токовима у периоду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Образац 4;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извршењу буџета у периоду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Образац 5;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Објашњење великих одступања између одобрених средстава и извршења за период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примљеним донацијама и кредитима, домаћим и иностраним и извршеним отплатама дугова и гаранција у периоду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коришћењу средстава из текуће и сталне буџетске резерве за период од 01.01. - 31.12.202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о учинку програма, програмских активности и пројеката предвиђених Одлуком о буџету града Пирота за 202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годину;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196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AutoNum type="arabicParenR"/>
            </a:pPr>
            <a:r>
              <a:rPr b="0" i="0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Извештај екстрене ревизорске институције о финансијским извештајима из ове Одлуке.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/>
          <p:nvPr>
            <p:ph idx="4294967295" type="title"/>
          </p:nvPr>
        </p:nvSpPr>
        <p:spPr>
          <a:xfrm>
            <a:off x="276120" y="171000"/>
            <a:ext cx="8589240" cy="6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900"/>
              <a:buFont typeface="Calibri"/>
              <a:buNone/>
            </a:pPr>
            <a:r>
              <a:rPr b="1" i="0" lang="en" sz="29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Укупан суфицит</a:t>
            </a:r>
            <a:endParaRPr b="0" i="0" sz="2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75" y="754575"/>
            <a:ext cx="7707549" cy="41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"/>
          <p:cNvSpPr txBox="1"/>
          <p:nvPr>
            <p:ph idx="4294967295" type="title"/>
          </p:nvPr>
        </p:nvSpPr>
        <p:spPr>
          <a:xfrm>
            <a:off x="628560" y="273600"/>
            <a:ext cx="788472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Програмско буџетирање и његова примена у буџету града Пирота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8"/>
          <p:cNvSpPr txBox="1"/>
          <p:nvPr>
            <p:ph idx="4294967295" type="body"/>
          </p:nvPr>
        </p:nvSpPr>
        <p:spPr>
          <a:xfrm>
            <a:off x="628560" y="1301040"/>
            <a:ext cx="7884720" cy="3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 lnSpcReduction="20000"/>
          </a:bodyPr>
          <a:lstStyle/>
          <a:p>
            <a:pPr indent="-38160" lvl="0" marL="17136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36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Програмско буџетирање представља буџетирање по програмима којим се приказују циљеви, очекивани резултати, активности и средства потребна за остваривање тих циљева. Програмско буџетирање значи успостављање новог начина планирања и расподеле буџетских средстава тако да се уводи јасна веза између јавних политика власти односно програма које спроводи, циљева тих програма и очекиваних резултата с једне стране, и средстава потребних за њихову реализацију с друге стране.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36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Clr>
                <a:srgbClr val="333333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Град Пирот, као и друге локалне самоуправе, за планирање буџета на располагању има 17 програма и у оквиру наредних слајдова приказани су остварени резултати током 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21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године.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2286000" y="319680"/>
            <a:ext cx="4569840" cy="30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/>
          <p:nvPr>
            <p:ph idx="4294967295" type="title"/>
          </p:nvPr>
        </p:nvSpPr>
        <p:spPr>
          <a:xfrm>
            <a:off x="276120" y="171000"/>
            <a:ext cx="8589240" cy="455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33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програмима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675" y="626050"/>
            <a:ext cx="7769149" cy="43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/>
          <p:nvPr>
            <p:ph idx="4294967295" type="title"/>
          </p:nvPr>
        </p:nvSpPr>
        <p:spPr>
          <a:xfrm>
            <a:off x="311760" y="390960"/>
            <a:ext cx="8518320" cy="6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ct val="100000"/>
              <a:buFont typeface="Calibri"/>
              <a:buNone/>
            </a:pPr>
            <a:r>
              <a:rPr b="1" i="0" lang="en" sz="3200" u="none" cap="none" strike="noStrike">
                <a:solidFill>
                  <a:srgbClr val="F55E61"/>
                </a:solidFill>
                <a:latin typeface="Calibri"/>
                <a:ea typeface="Calibri"/>
                <a:cs typeface="Calibri"/>
                <a:sym typeface="Calibri"/>
              </a:rPr>
              <a:t>Садржај: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 txBox="1"/>
          <p:nvPr>
            <p:ph idx="4294967295" type="body"/>
          </p:nvPr>
        </p:nvSpPr>
        <p:spPr>
          <a:xfrm>
            <a:off x="311625" y="960700"/>
            <a:ext cx="85182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83965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Уводна реч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Буџет града - од плана до реализације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Ко се финансра из буџета?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Шта су приходи и примања буџета?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Структура остварених укупних средстава буџета у односу на план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Шта су расходи и издаци буџета?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Структура извршених расхода и издатака буџета града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Извршење расхода и издатака у односу на план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корисницима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Шта је завршни рачун?</a:t>
            </a:r>
            <a:endParaRPr b="1" i="0" sz="9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Суфицит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Донације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Програмско буџетирање и његова примена у буџету града Пирота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3965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5E696C"/>
              </a:buClr>
              <a:buSzPts val="870"/>
              <a:buFont typeface="Calibri"/>
              <a:buChar char="➢"/>
            </a:pPr>
            <a:r>
              <a:rPr b="1" i="0" lang="en" sz="87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програмима</a:t>
            </a:r>
            <a:endParaRPr b="1" i="0" sz="87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"/>
          <p:cNvSpPr txBox="1"/>
          <p:nvPr>
            <p:ph idx="4294967295" type="title"/>
          </p:nvPr>
        </p:nvSpPr>
        <p:spPr>
          <a:xfrm>
            <a:off x="276120" y="171000"/>
            <a:ext cx="8589240" cy="455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670"/>
              <a:buFont typeface="Calibri"/>
              <a:buNone/>
            </a:pPr>
            <a:r>
              <a:rPr b="1" i="0" lang="en" sz="267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Преглед извршења по програмима у односу на план</a:t>
            </a:r>
            <a:endParaRPr b="0" i="0" sz="267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8440"/>
            <a:ext cx="8550640" cy="421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/>
          <p:nvPr>
            <p:ph idx="4294967295" type="title"/>
          </p:nvPr>
        </p:nvSpPr>
        <p:spPr>
          <a:xfrm>
            <a:off x="267120" y="138600"/>
            <a:ext cx="8589240" cy="74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700"/>
              <a:buFont typeface="Calibri"/>
              <a:buNone/>
            </a:pPr>
            <a:r>
              <a:rPr b="1" i="0" lang="en" sz="27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Становање, урбанизам и просторно планирање</a:t>
            </a:r>
            <a:endParaRPr b="0" i="0" sz="2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1"/>
          <p:cNvSpPr txBox="1"/>
          <p:nvPr>
            <p:ph idx="4294967295" type="body"/>
          </p:nvPr>
        </p:nvSpPr>
        <p:spPr>
          <a:xfrm>
            <a:off x="264950" y="1404125"/>
            <a:ext cx="8471400" cy="3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59" lvl="0" marL="17135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83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867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831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/>
          <p:nvPr/>
        </p:nvSpPr>
        <p:spPr>
          <a:xfrm>
            <a:off x="581760" y="881280"/>
            <a:ext cx="7959960" cy="58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планирање, уређење и коришћење простора у локалној заједници засновано на начелима одрживог развоја, равномерног територијалног развоја и рационалног коришћења земљишта; Подстицање одрживог развоја становања кроз унапређење услова становања грађана и очување и унапређење вредности стамбеног фонда.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1"/>
          <p:cNvSpPr/>
          <p:nvPr/>
        </p:nvSpPr>
        <p:spPr>
          <a:xfrm>
            <a:off x="426275" y="1758325"/>
            <a:ext cx="5249400" cy="3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108030" lvl="0" marL="171359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Средства су утрошена за израду планске документације, просторно и урбанистичко планирање, урбанистичко-техничку документацију, надзор над радовима... У извештајном периоду усвојена су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плана генералне регулације:</a:t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i="1" lang="en" sz="1200">
                <a:latin typeface="Calibri"/>
                <a:ea typeface="Calibri"/>
                <a:cs typeface="Calibri"/>
                <a:sym typeface="Calibri"/>
              </a:rPr>
              <a:t>План детаљне регулације „EAST ONE“ Блато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i="1" lang="en" sz="1200">
                <a:latin typeface="Calibri"/>
                <a:ea typeface="Calibri"/>
                <a:cs typeface="Calibri"/>
                <a:sym typeface="Calibri"/>
              </a:rPr>
              <a:t>Плана детаљне регулације „Нишор солар“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i="1" lang="en" sz="1200">
                <a:latin typeface="Calibri"/>
                <a:ea typeface="Calibri"/>
                <a:cs typeface="Calibri"/>
                <a:sym typeface="Calibri"/>
              </a:rPr>
              <a:t>План детаљне регулације „Црни врх“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 и</a:t>
            </a:r>
            <a:endParaRPr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-"/>
            </a:pPr>
            <a:r>
              <a:rPr i="1" lang="en" sz="1200">
                <a:latin typeface="Calibri"/>
                <a:ea typeface="Calibri"/>
                <a:cs typeface="Calibri"/>
                <a:sym typeface="Calibri"/>
              </a:rPr>
              <a:t>План генералне регулције „Мали Јовановац, Велики Јовановац и Трњана“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78" lvl="0" marL="17136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675" y="1550425"/>
            <a:ext cx="2782526" cy="3505925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196"/>
              </a:srgbClr>
            </a:outerShdw>
          </a:effectLst>
        </p:spPr>
      </p:pic>
      <p:pic>
        <p:nvPicPr>
          <p:cNvPr id="304" name="Google Shape;3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250" y="3310925"/>
            <a:ext cx="4005249" cy="17952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/>
          <p:nvPr>
            <p:ph idx="4294967295" type="title"/>
          </p:nvPr>
        </p:nvSpPr>
        <p:spPr>
          <a:xfrm>
            <a:off x="276120" y="171000"/>
            <a:ext cx="8589240" cy="396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900"/>
              <a:buFont typeface="Calibri"/>
              <a:buNone/>
            </a:pPr>
            <a:r>
              <a:rPr b="1" i="0" lang="en" sz="29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Комуналне делатности </a:t>
            </a:r>
            <a:endParaRPr b="0" i="0" sz="2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2"/>
          <p:cNvSpPr txBox="1"/>
          <p:nvPr>
            <p:ph idx="4294967295" type="body"/>
          </p:nvPr>
        </p:nvSpPr>
        <p:spPr>
          <a:xfrm>
            <a:off x="247325" y="1131875"/>
            <a:ext cx="8691900" cy="39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3335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184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856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809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0800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Char char="•"/>
            </a:pP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9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редовно смо одржавали јавну расвету у граду и сеоским насељима и покрили 9</a:t>
            </a:r>
            <a:r>
              <a:rPr i="1" lang="en" sz="9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јавног осветљења енергетски ефикасним сијалицама.</a:t>
            </a:r>
            <a:r>
              <a:rPr b="0" i="1" lang="en" sz="8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2"/>
          <p:cNvSpPr/>
          <p:nvPr/>
        </p:nvSpPr>
        <p:spPr>
          <a:xfrm>
            <a:off x="648725" y="139325"/>
            <a:ext cx="7846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Calibri"/>
              <a:buNone/>
            </a:pPr>
            <a:r>
              <a:t/>
            </a:r>
            <a:endParaRPr sz="11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Calibri"/>
              <a:buNone/>
            </a:pPr>
            <a:r>
              <a:t/>
            </a:r>
            <a:endParaRPr sz="11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Calibri"/>
              <a:buNone/>
            </a:pPr>
            <a:r>
              <a:t/>
            </a:r>
            <a:endParaRPr sz="11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Calibri"/>
              <a:buNone/>
            </a:pPr>
            <a:r>
              <a:rPr b="0" i="0" lang="en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пружања комуналних услуга од значаја за остварење животних потреба физичких и правних лица уз обезбеђење одговарајућег квалитета, обима, доступности и континуитета; Одрживо снабдевање корисника топлотном енергијом; Редовно, сигурно и одрживо снабдевање водом за пиће становника, повећање покривености територије комуналним делатностима, одржавања јавних зелених повшина, одржавања чистоће на површинама јавне намене и зоохигијене.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t/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3880" y="2010600"/>
            <a:ext cx="2558880" cy="1499040"/>
          </a:xfrm>
          <a:prstGeom prst="rect">
            <a:avLst/>
          </a:prstGeom>
          <a:noFill/>
          <a:ln>
            <a:noFill/>
          </a:ln>
          <a:effectLst>
            <a:outerShdw blurRad="671400" rotWithShape="0" algn="bl" dir="5740037" dist="47391">
              <a:srgbClr val="000000">
                <a:alpha val="51372"/>
              </a:srgbClr>
            </a:outerShdw>
          </a:effectLst>
        </p:spPr>
      </p:pic>
      <p:sp>
        <p:nvSpPr>
          <p:cNvPr id="313" name="Google Shape;313;p22"/>
          <p:cNvSpPr/>
          <p:nvPr/>
        </p:nvSpPr>
        <p:spPr>
          <a:xfrm>
            <a:off x="247325" y="1678575"/>
            <a:ext cx="3367800" cy="3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114479" lvl="0" marL="17136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Char char="•"/>
            </a:pP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ЈП “Комуналац” издвојено је укупно 128.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995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858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дин. За одржавање хигијене утрошено је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56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544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527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дин,  за зеленило у граду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402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003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дин, за хоризонталну сигнализацију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за зимску службу, зоохигијену и јавну расвету по слеима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049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327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дин. Уређена су дечија игралишта у износу од 299.780 дин, уређен је Кеј као и простор поред отвореног базена у износу од 1.099.985 дин и извршене су и текуће поправке по селима у износу од 4.202.848 дин. Укупна покривеност улица које се чисте у граду износи 95%.</a:t>
            </a:r>
            <a:endParaRPr b="0" i="0" sz="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200" lvl="0" marL="171358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Char char="•"/>
            </a:pP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Степен покривености корисника даљинским грејањем у 202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 износио је 1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%. Износ од 2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.000.000 динара утрошен је за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усклађивање ценовника са Методологијом за одређивање цене снабдевања купаца</a:t>
            </a: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набавку енергената и за одржавање текуће ликвидности. Енергана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“Сењак” је прикључена на гас из магистралног гасовода.</a:t>
            </a:r>
            <a:endParaRPr b="0" i="1" sz="9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200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50"/>
              <a:buFont typeface="Calibri"/>
              <a:buChar char="•"/>
            </a:pPr>
            <a:r>
              <a:rPr b="0" i="1" lang="en" sz="9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Ј.П. “Водовод и канализација </a:t>
            </a:r>
            <a:r>
              <a:rPr i="1" lang="en" sz="950">
                <a:latin typeface="Calibri"/>
                <a:ea typeface="Calibri"/>
                <a:cs typeface="Calibri"/>
                <a:sym typeface="Calibri"/>
              </a:rPr>
              <a:t>наставило је са изградњом канализационе мреже у с. Бериловац и започело изградњу новог изворишта Сарлах које ће утицати на боље снабдевање становништва у граду.</a:t>
            </a:r>
            <a:endParaRPr b="0" i="1" sz="9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097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t/>
            </a:r>
            <a:endParaRPr b="0" i="0" sz="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1200" y="2257200"/>
            <a:ext cx="2558880" cy="1529280"/>
          </a:xfrm>
          <a:prstGeom prst="rect">
            <a:avLst/>
          </a:prstGeom>
          <a:noFill/>
          <a:ln>
            <a:noFill/>
          </a:ln>
          <a:effectLst>
            <a:outerShdw blurRad="743040" rotWithShape="0" algn="bl" dir="5400000" dist="76320">
              <a:srgbClr val="000000">
                <a:alpha val="49411"/>
              </a:srgbClr>
            </a:outerShdw>
          </a:effectLst>
        </p:spPr>
      </p:pic>
      <p:pic>
        <p:nvPicPr>
          <p:cNvPr id="315" name="Google Shape;31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7160" y="3602880"/>
            <a:ext cx="2406960" cy="1386720"/>
          </a:xfrm>
          <a:prstGeom prst="rect">
            <a:avLst/>
          </a:prstGeom>
          <a:noFill/>
          <a:ln>
            <a:noFill/>
          </a:ln>
          <a:effectLst>
            <a:outerShdw blurRad="257040" rotWithShape="0" algn="bl" dir="5400000" dist="19080">
              <a:srgbClr val="000000">
                <a:alpha val="49411"/>
              </a:srgbClr>
            </a:outerShdw>
          </a:effectLst>
        </p:spPr>
      </p:pic>
      <p:pic>
        <p:nvPicPr>
          <p:cNvPr id="316" name="Google Shape;31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3875" y="3506950"/>
            <a:ext cx="2669299" cy="1578575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/>
          <p:nvPr>
            <p:ph idx="4294967295" type="title"/>
          </p:nvPr>
        </p:nvSpPr>
        <p:spPr>
          <a:xfrm>
            <a:off x="276120" y="171000"/>
            <a:ext cx="8589240" cy="455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Локални економски развој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>
            <p:ph idx="4294967295" type="body"/>
          </p:nvPr>
        </p:nvSpPr>
        <p:spPr>
          <a:xfrm>
            <a:off x="274325" y="968100"/>
            <a:ext cx="8593200" cy="4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119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.310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0812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реализоване су све мере запошљавања према усвојеном ЛАПЗ-у 202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години. За мере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активне политике запошљавања утрошено је 20.000.00 динара.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Спроведене су мере стручне праксе, јавних радова, програм обук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 за дефицитарна занимања и мере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смозапошљавања. Број новозапослених лица је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93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кроз мере стручне праксе ангажовано је 18 лица а на јавним радовима 34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сарадњи са ЗИП Центром спроведена је мера Обуке за дефицитарна занимања у оквору које је је 18 корисника прошло кроз каријерно вођење и савтовање у 13 компанија а 8 особа је добило запослење након завршене обуке. Током 2025. године у пословном инкубатору учествовало је 10 компанија, док је у Start up центру пословало 19 компанија са око 60 запослених.</a:t>
            </a:r>
            <a:endParaRPr i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812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Град је потписао споразум са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банк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o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реализацији програма субвенционисања камате на кредите привреди. Одобрено је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субвенција.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На име субвенционисане камате исплаћено је 2.993.845 дин. Субвенционисано је женско предузетништво у оквиру кога је одобрено 12 субвенција у вредности до 250.000 дин, односно ук. вредности од 2.500.000 дин . Субвенционисали смо и старе занате и одобрили 7 субвенција у вредности од 1.365.000 дин.</a:t>
            </a:r>
            <a:endParaRPr i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8129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•"/>
            </a:pP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сарадњи са организацијом “HELP” подржана су 32 корисника којима су одобрени грантови у вредности до 3.600 еура за покретање или унапређење сопственог бизниса.</a:t>
            </a:r>
            <a:endParaRPr i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i="0" sz="1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3"/>
          <p:cNvSpPr/>
          <p:nvPr/>
        </p:nvSpPr>
        <p:spPr>
          <a:xfrm>
            <a:off x="515160" y="732240"/>
            <a:ext cx="8111160" cy="294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повећање запсолености кроз стварање повољног пословног амбијента, смањење сиромаштва кроз запошљавање маргинализованих и теже упошљивих категорија.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000" y="3318025"/>
            <a:ext cx="2703077" cy="1598049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5" name="Google Shape;3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525" y="3318025"/>
            <a:ext cx="2767025" cy="15980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6" name="Google Shape;3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075" y="3318025"/>
            <a:ext cx="2963925" cy="15980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"/>
          <p:cNvSpPr txBox="1"/>
          <p:nvPr>
            <p:ph idx="4294967295" type="title"/>
          </p:nvPr>
        </p:nvSpPr>
        <p:spPr>
          <a:xfrm>
            <a:off x="276120" y="171000"/>
            <a:ext cx="8589240" cy="467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Развој туризма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4"/>
          <p:cNvSpPr txBox="1"/>
          <p:nvPr>
            <p:ph idx="4294967295" type="body"/>
          </p:nvPr>
        </p:nvSpPr>
        <p:spPr>
          <a:xfrm>
            <a:off x="51725" y="813425"/>
            <a:ext cx="9092400" cy="4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59" lvl="0" marL="17135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054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.839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52538" lvl="0" marL="171359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Израђен је дрвени мобилијар (столови, клупе стубови, путокази, љуљашке, инфо табле, дрвене клупе, клацкалице) за 9 излетишта: излетиште Брод бар, Љутин јаз, Даг бањица, излетиште Оаза, Суковско језеро, Суковски манастир, излетиште Тополе и Држина на Јерми, као и у селу Власи. Издате су 6 публикације: Стара планина, Пирот ТОП 10 дестинација, Излетишта и одморишта, Водопади, клисуре и пећине, Манастири  и цркве и Уживајте у Пироту - Enjoy in Pirot.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152539" lvl="0" marL="171359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Туристичка понуда града промовисана је у земљи и иностранству на укупно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сајма односно манифестациј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а, од којих су највећи Међународни сајам туризма у Београду, Бања Луци, Софији и Загребу.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539" lvl="0" marL="171359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•"/>
            </a:pP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Одржан је 12. Сајам пиротске пеглане кобасице на коме је 36 излагача представило своје производе. Сајам је посетило око 10.000 посетилаца.</a:t>
            </a:r>
            <a:endParaRPr i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549" lvl="0" marL="17136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Током 202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категорисано је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домаћинства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остварено око 100.000 ноћења од тога 2.373 ноћења у рекреативном центру Дојкицни.</a:t>
            </a:r>
            <a:endParaRPr b="0" i="0" sz="1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461160" y="640080"/>
            <a:ext cx="840456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2"/>
              <a:buFont typeface="Calibri"/>
              <a:buNone/>
            </a:pPr>
            <a:r>
              <a:rPr b="0" i="0" lang="en" sz="103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унапређење туристичке понуде у граду Пироту, односно управљање развојем туризма и промоција туристичке понуде.</a:t>
            </a:r>
            <a:endParaRPr b="0" i="0" sz="10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449" y="2910550"/>
            <a:ext cx="1671000" cy="21261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5" name="Google Shape;3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200" y="2910550"/>
            <a:ext cx="3513700" cy="2126150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6" name="Google Shape;3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100" y="2910550"/>
            <a:ext cx="3357601" cy="21261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>
            <p:ph idx="4294967295" type="title"/>
          </p:nvPr>
        </p:nvSpPr>
        <p:spPr>
          <a:xfrm>
            <a:off x="352440" y="0"/>
            <a:ext cx="8589240" cy="569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Пољопривреда и рурални развој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5"/>
          <p:cNvSpPr txBox="1"/>
          <p:nvPr>
            <p:ph idx="4294967295" type="body"/>
          </p:nvPr>
        </p:nvSpPr>
        <p:spPr>
          <a:xfrm>
            <a:off x="274325" y="1087925"/>
            <a:ext cx="8593200" cy="4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752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379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5"/>
          <p:cNvSpPr/>
          <p:nvPr/>
        </p:nvSpPr>
        <p:spPr>
          <a:xfrm>
            <a:off x="304925" y="4607574"/>
            <a:ext cx="8379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304925" y="1185775"/>
            <a:ext cx="4070100" cy="39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09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у складу са усвојеним Програмом мера подршке руралном развоју одобрено је укупно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748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субвенција за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пољопривредних газдинстава. Највеће интересовање било је за инвестиције за воћарску и повртарску производњу -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захтева.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09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202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 реализована је и мера подршке непољопривредним активностима на селу кроз субвенционисање руралног туризма за шта је исплаћено укупно 2.5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09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046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 за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корисника.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09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По први пут је реализована мера суфинансирање трошкова исхране за остављање сопственог приплодног подмлатка у сточарству - 48 субвенција.</a:t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  <a:p>
            <a:pPr indent="-29209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По други пут је реализована мера за суфинансирање сертификације органске производње - 26 субвенција.</a:t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472320" y="714240"/>
            <a:ext cx="8196840" cy="19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унапређивање пољопривредне производње у граду Пироту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9799" marR="0" rtl="0" algn="ctr">
              <a:lnSpc>
                <a:spcPct val="7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8075" y="1629750"/>
            <a:ext cx="3965998" cy="31186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7" name="Google Shape;3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075" y="3633625"/>
            <a:ext cx="2887000" cy="14791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/>
          <p:nvPr>
            <p:ph idx="4294967295" type="title"/>
          </p:nvPr>
        </p:nvSpPr>
        <p:spPr>
          <a:xfrm>
            <a:off x="276120" y="171000"/>
            <a:ext cx="8589240" cy="455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Заштита животне средине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6"/>
          <p:cNvSpPr txBox="1"/>
          <p:nvPr>
            <p:ph idx="4294967295" type="body"/>
          </p:nvPr>
        </p:nvSpPr>
        <p:spPr>
          <a:xfrm>
            <a:off x="274325" y="1147675"/>
            <a:ext cx="8442300" cy="39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393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522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6"/>
          <p:cNvSpPr/>
          <p:nvPr/>
        </p:nvSpPr>
        <p:spPr>
          <a:xfrm>
            <a:off x="469450" y="1462975"/>
            <a:ext cx="8214000" cy="18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набављено је ук.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455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садница дрве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настих врста и садница декоративног жбуња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 оквиру усвојеног Програма пошумљавања, пројекта Пошумљавање у циљу заштите животне средине и очувања предеоног диверзитета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 на локацијама: Барје, Нишавски одред и Гњилан.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У 2025. години започето је са реализацијом I фазе пројекта “Санација и рекултивација несанитарне депоније”, који суфинансира Министарство за заштиту животне средине, за шта је у 2025. години утрошено 109.783.017 дин за исплату уговореног аванса извођачу радова.</a:t>
            </a:r>
            <a:endParaRPr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Пратили смо и квалитет елемената животне средине и урадили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мониторинга.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У оквиру пројекта “Превенција нелегалног отклањања отпада”, суфинансиран од стране Министарства за заштиту животне средине, очишћено је 12 дивљих депонија. 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оквиру пројекта Мобилна и иновативна циркуларност за грађевинске производе MOBICCON пројекат HORIZONT исплаћено је 28.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555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093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 за п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рву привремену ситуацију,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усавршавање пројектног тима и плаћање ревизорске куће за ревизију пројекта. 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6"/>
          <p:cNvSpPr/>
          <p:nvPr/>
        </p:nvSpPr>
        <p:spPr>
          <a:xfrm>
            <a:off x="425160" y="717840"/>
            <a:ext cx="829152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"/>
              <a:buFont typeface="Calibri"/>
              <a:buNone/>
            </a:pPr>
            <a:r>
              <a:rPr b="0" i="0" lang="en" sz="86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наменско коришћење средстава за унапређење и заштиту животне средине спровођењем континуалне контроле и праћења животне средине, предузимањем мера и активности које имају за циљ смањење негативних утицаја и подизање квалитета животне средине.</a:t>
            </a:r>
            <a:endParaRPr b="0" i="0" sz="86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860"/>
              <a:buFont typeface="Arial"/>
              <a:buNone/>
            </a:pPr>
            <a:r>
              <a:t/>
            </a:r>
            <a:endParaRPr b="0" i="0" sz="96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4675" y="3472624"/>
            <a:ext cx="2660025" cy="1555425"/>
          </a:xfrm>
          <a:prstGeom prst="rect">
            <a:avLst/>
          </a:prstGeom>
          <a:noFill/>
          <a:ln>
            <a:noFill/>
          </a:ln>
          <a:effectLst>
            <a:outerShdw blurRad="457200" rotWithShape="0" algn="bl" dir="5400000" dist="19080">
              <a:srgbClr val="000000">
                <a:alpha val="49411"/>
              </a:srgbClr>
            </a:outerShdw>
          </a:effectLst>
        </p:spPr>
      </p:pic>
      <p:pic>
        <p:nvPicPr>
          <p:cNvPr id="357" name="Google Shape;3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700" y="3300975"/>
            <a:ext cx="3038749" cy="1768325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8" name="Google Shape;3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75" y="3340750"/>
            <a:ext cx="2466975" cy="17285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7"/>
          <p:cNvSpPr txBox="1"/>
          <p:nvPr>
            <p:ph idx="4294967295" type="title"/>
          </p:nvPr>
        </p:nvSpPr>
        <p:spPr>
          <a:xfrm>
            <a:off x="276120" y="171000"/>
            <a:ext cx="8589240" cy="7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700"/>
              <a:buFont typeface="Calibri"/>
              <a:buNone/>
            </a:pPr>
            <a:r>
              <a:rPr b="1" i="0" lang="en" sz="27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Организација саобраћаја и саобраћајна инфраструктура</a:t>
            </a:r>
            <a:endParaRPr b="0" i="0" sz="2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7"/>
          <p:cNvSpPr txBox="1"/>
          <p:nvPr>
            <p:ph idx="4294967295" type="body"/>
          </p:nvPr>
        </p:nvSpPr>
        <p:spPr>
          <a:xfrm>
            <a:off x="276125" y="1521600"/>
            <a:ext cx="33246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138859" lvl="0" marL="171359" marR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0"/>
              <a:buFont typeface="Arial"/>
              <a:buChar char="•"/>
            </a:pP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одине редовно су одржаване улице и локални путеви, ургентно одржавање, одржавање некатегорисаних путева, одржавање пружних прелаза, пресвлачење улица у граду и у селима. Изграђене су саобраћајнице у дужини од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кm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за шта је кроз редовно одржавање издвојено ук. 80,7 мил. динара.</a:t>
            </a:r>
            <a:endParaRPr b="0" i="1" sz="10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8858" lvl="0" marL="171359" marR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0"/>
              <a:buFont typeface="Calibri"/>
              <a:buChar char="•"/>
            </a:pP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Уређене су улице 46. дивизије и 8. септембар, уређен је путни правац ка селу Покревеник и пут ка селу Власи (трећа фаза). Изграђено је игралиште у с. Станичење, изграђена је соларна електрана Бериловац, саниран је мост у с. Обрановац, сређен је архивски простор ГУ као и ђачки саобраћајни полигон.</a:t>
            </a:r>
            <a:endParaRPr i="1" sz="101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1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8859" lvl="0" marL="171359" marR="0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0"/>
              <a:buFont typeface="Calibri"/>
              <a:buChar char="•"/>
            </a:pP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Августа месеца започета је изградња нове аутобуске станице и за те намене у 2025. год. исплаћено је 67 мил. динара.</a:t>
            </a:r>
            <a:endParaRPr i="1" sz="101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220" lvl="0" marL="171359" marR="0" rtl="0" algn="just">
              <a:lnSpc>
                <a:spcPct val="7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10"/>
              <a:buFont typeface="Arial"/>
              <a:buChar char="•"/>
            </a:pP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Субвенционисан је бесплатни превоз за особе старије од 65 година у градском и приградском саобраћају - издато је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775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легитимација са субвенцијом од 100% и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335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легитимација са субвенцијом од 50%.</a:t>
            </a:r>
            <a:endParaRPr b="0" i="0" sz="101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21220" lvl="0" marL="171360" marR="0" rtl="0" algn="just">
              <a:lnSpc>
                <a:spcPct val="70000"/>
              </a:lnSpc>
              <a:spcBef>
                <a:spcPts val="751"/>
              </a:spcBef>
              <a:spcAft>
                <a:spcPts val="1200"/>
              </a:spcAft>
              <a:buClr>
                <a:srgbClr val="000000"/>
              </a:buClr>
              <a:buSzPts val="1010"/>
              <a:buFont typeface="Arial"/>
              <a:buChar char="•"/>
            </a:pP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Унапређена је безбедност саобраћаја на територији града израдом п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ројекта обезбеђења школа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набавком саобраћајно техничке опреме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опреме за рад уређаја за аутоматску детекцију прекршаја,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набавком ауто седишта за децу (ук.320)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реализовано је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промотивних кампања за унапређење безбедности саобраћаја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1" lang="en" sz="10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радионица</a:t>
            </a:r>
            <a:r>
              <a:rPr i="1" lang="en" sz="101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01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276125" y="873000"/>
            <a:ext cx="86733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4"/>
              <a:buFont typeface="Calibri"/>
              <a:buNone/>
            </a:pPr>
            <a:r>
              <a:rPr b="0" i="0" lang="en" sz="1104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унапређење организације саобраћаја и унапређење саобраћајне инфраструктуре у граду Пироту</a:t>
            </a:r>
            <a:endParaRPr b="0" i="0" sz="110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8450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910"/>
              <a:buFont typeface="Arial"/>
              <a:buChar char="•"/>
            </a:pPr>
            <a:r>
              <a:rPr b="0" i="0" lang="en" sz="19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утрошено: </a:t>
            </a:r>
            <a:r>
              <a:rPr lang="en" sz="191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270</a:t>
            </a:r>
            <a:r>
              <a:rPr b="0" i="0" lang="en" sz="191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91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365</a:t>
            </a:r>
            <a:r>
              <a:rPr b="0" i="0" lang="en" sz="191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91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302</a:t>
            </a:r>
            <a:r>
              <a:rPr b="0" i="0" lang="en" sz="191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191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910"/>
              <a:buFont typeface="Arial"/>
              <a:buNone/>
            </a:pPr>
            <a:r>
              <a:t/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0"/>
              <a:buFont typeface="Arial"/>
              <a:buNone/>
            </a:pPr>
            <a:r>
              <a:t/>
            </a:r>
            <a:endParaRPr b="0" i="0" sz="16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610"/>
              <a:buFont typeface="Arial"/>
              <a:buNone/>
            </a:pPr>
            <a:r>
              <a:t/>
            </a:r>
            <a:endParaRPr b="0" i="0" sz="16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925" y="1455338"/>
            <a:ext cx="4704624" cy="2232824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7" name="Google Shape;36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725" y="3756875"/>
            <a:ext cx="2522774" cy="13866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8" name="Google Shape;36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1500" y="3756875"/>
            <a:ext cx="2410025" cy="13866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"/>
          <p:cNvSpPr txBox="1"/>
          <p:nvPr>
            <p:ph idx="4294967295" type="title"/>
          </p:nvPr>
        </p:nvSpPr>
        <p:spPr>
          <a:xfrm>
            <a:off x="276120" y="171000"/>
            <a:ext cx="8589240" cy="6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Предшколско васпитање и образовање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296280" y="742680"/>
            <a:ext cx="8291520" cy="441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Програмa је повећање обухвата предшколске деце у вртићима, односно функционисање и остваривање предшколског васпитања и образовања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040" lvl="0" marL="45720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355</a:t>
            </a:r>
            <a:r>
              <a:rPr b="0" i="0" lang="en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488</a:t>
            </a:r>
            <a:r>
              <a:rPr b="0" i="0" lang="en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930</a:t>
            </a:r>
            <a:r>
              <a:rPr b="0" i="0" lang="en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 </a:t>
            </a: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динара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569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Број деце која су похађала вртић у 202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 износио је 1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број новоуписане деце је 3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39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укупан број група је 4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просечан број деце у групи је 2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56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детета док је око 1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,6 % деце ослобођено од пуне цене услуга у односу на укупан број деце.</a:t>
            </a:r>
            <a:endParaRPr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текуће поправке и одржавање утрошено је око 2,5 мил. дин. и то: у објекту “Змај” извршени су електро радови, у објектима “Првомајски цвет” и “Невен” рађени су молерски радови, у свим објектима одржаван је кров и чишћени су олуци, замењени су лед рефлектори и паник расвета, поправљен је намештај, извршено сервисирање машина из кухиња и извршено је испитивање система за дојаву пожара.</a:t>
            </a:r>
            <a:endParaRPr i="1"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1" lang="en" sz="1000"/>
              <a:t>У 2025. години ПУ “Чика Јова Змај” обележила је 105 година постојања и рада.</a:t>
            </a:r>
            <a:endParaRPr i="1" sz="1000"/>
          </a:p>
          <a:p>
            <a:pPr indent="-29845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ове године суфинансиран је боравак деце у приватној предшколској установи “MY WAY” за 2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деце у ук. износу од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283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579</a:t>
            </a:r>
            <a:r>
              <a:rPr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,00 динара.</a:t>
            </a:r>
            <a:endParaRPr i="0" sz="1100" u="none" cap="none" strike="noStrike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8615" y="3016255"/>
            <a:ext cx="2198160" cy="184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000" y="3095363"/>
            <a:ext cx="3176425" cy="1786739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7" name="Google Shape;3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975" y="3095375"/>
            <a:ext cx="2684550" cy="17867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 txBox="1"/>
          <p:nvPr>
            <p:ph idx="4294967295" type="title"/>
          </p:nvPr>
        </p:nvSpPr>
        <p:spPr>
          <a:xfrm>
            <a:off x="276120" y="114120"/>
            <a:ext cx="8589240" cy="476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Основно образовање и васпитање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9"/>
          <p:cNvSpPr txBox="1"/>
          <p:nvPr>
            <p:ph idx="4294967295" type="body"/>
          </p:nvPr>
        </p:nvSpPr>
        <p:spPr>
          <a:xfrm>
            <a:off x="274320" y="1066320"/>
            <a:ext cx="8593200" cy="370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107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452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9"/>
          <p:cNvSpPr/>
          <p:nvPr/>
        </p:nvSpPr>
        <p:spPr>
          <a:xfrm>
            <a:off x="471600" y="1381320"/>
            <a:ext cx="8456040" cy="3759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основним школама у у школској 202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/2025 години укупно је уписано 3296 ученика, распоређених у 187 одељења. Око 240 ученика учествовало је на републичким такмичењима а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су постигли резултате на истим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( већина редовних такмичења није одржана током 2025. године)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rtl="0" algn="just"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У школи „Душан Радовић“ извршена је санација и израђена подна керамика у холу школе,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израђен је преградни зид у холу школе у с. Темска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. У школи у Рсовцима је замењен кровни прекривач на помоћном објекта. Школи Младост су пребачена средсва за пројектну документацију за израду преградног зида у учионици. Школи “8.септембар” су пребачена средства за набавку котла за њихову школу у Пољској Ржани.</a:t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Средства су коришћена за текуће поправке и одржавање објеката основних школа, куповину опреме (лап топови, намештај, камере за видео надзор, климе, машине за шивење и сл.), средства за хигијену, исплату јубиларних награда и солидарне помоћи, за превоз запослених и ученика и њихових пратилаца, превоз ученика и наставника на републичким такмичењима, стручно усавршавање запослених, семинаре, обуке, израду разних планова и сл.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56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ОШ “Свети Сава”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обележила је свој значајни јубилеј - 200 година постојања и образовног рада а ОШ “Вук Караџић” - 210 година.</a:t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9"/>
          <p:cNvSpPr/>
          <p:nvPr/>
        </p:nvSpPr>
        <p:spPr>
          <a:xfrm>
            <a:off x="609480" y="705960"/>
            <a:ext cx="78264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доступност основног образовања свој деци са територије града Пирота у складу са прописаним стандардима.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200" y="3218525"/>
            <a:ext cx="3925650" cy="1871076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87" name="Google Shape;3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725" y="3218525"/>
            <a:ext cx="3825275" cy="1871076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>
            <p:ph type="title"/>
          </p:nvPr>
        </p:nvSpPr>
        <p:spPr>
          <a:xfrm>
            <a:off x="311750" y="91250"/>
            <a:ext cx="85182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ct val="100000"/>
              <a:buFont typeface="Calibri"/>
              <a:buNone/>
            </a:pPr>
            <a:r>
              <a:rPr b="1" lang="en" sz="3200" strike="noStrike">
                <a:solidFill>
                  <a:srgbClr val="F55E61"/>
                </a:solidFill>
                <a:latin typeface="Calibri"/>
                <a:ea typeface="Calibri"/>
                <a:cs typeface="Calibri"/>
                <a:sym typeface="Calibri"/>
              </a:rPr>
              <a:t>Уводна реч</a:t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311750" y="564125"/>
            <a:ext cx="8518200" cy="4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Драги Пироћанци,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Задовољство ми је да Вам представим Грађански водич кроз Одлуку о завршном рачуну града Пирота за 2025. годину. Циљ ове публикације је да Вам на јасан, транспарентан и приступачан начин прикажемо како су у претходној години остварени приходи и примања буџета, као и на који начин су средства утрошена у интересу развоја нашег града и побољшања квалитета живота свих грађана.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Током 2025. године наставили смо са одговорним и домаћинским управљањем јавним средствима, водећи рачуна о равномерном развоју града и села, реализацији важних инфраструктурних пројеката, унапређењу комуналне инфраструктуре, као и о подршци породицама, младима, образовању, култури, спорту, пољопривреди и заштити животне средине.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Посебан акценат стављен је на инвестиције које доприносе дугорочном развоју Пирота, јачању локалне економије и стварању бољих услова за живот и рад. Истовремено, настојали смо да очувамо социјалну сигурност и обезбедимо подршку онима којима је она најпотребнија.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Кроз овај водич желимо да Вам приближимо на који начин функционише градски буџет и покажемо да се средства грађана троше одговорно, плански и у складу са потребама наше заједнице.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Надам се да ће Вам ова публикација омогућити бољи увид у рад локалне самоуправе и резултате                      који су остварени током 2025. године.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С поштовањем,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мр Владан Васић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Градоначелник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425" y="3686575"/>
            <a:ext cx="2024225" cy="137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"/>
          <p:cNvSpPr txBox="1"/>
          <p:nvPr>
            <p:ph idx="4294967295" type="title"/>
          </p:nvPr>
        </p:nvSpPr>
        <p:spPr>
          <a:xfrm>
            <a:off x="276120" y="171000"/>
            <a:ext cx="8589240" cy="40896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Средње образовање и васпитање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0"/>
          <p:cNvSpPr txBox="1"/>
          <p:nvPr>
            <p:ph idx="4294967295" type="body"/>
          </p:nvPr>
        </p:nvSpPr>
        <p:spPr>
          <a:xfrm>
            <a:off x="340263" y="987600"/>
            <a:ext cx="8664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59" lvl="0" marL="17135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83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420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0"/>
          <p:cNvSpPr/>
          <p:nvPr/>
        </p:nvSpPr>
        <p:spPr>
          <a:xfrm>
            <a:off x="220900" y="1170563"/>
            <a:ext cx="80925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59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Укупан број уписане деце у школској 2024/25 години у средњим школама је 1583, распоређених у 77 одељења.</a:t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0"/>
          <p:cNvSpPr/>
          <p:nvPr/>
        </p:nvSpPr>
        <p:spPr>
          <a:xfrm>
            <a:off x="406080" y="4646520"/>
            <a:ext cx="8532360" cy="482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0"/>
          <p:cNvSpPr/>
          <p:nvPr/>
        </p:nvSpPr>
        <p:spPr>
          <a:xfrm>
            <a:off x="652320" y="605520"/>
            <a:ext cx="7501320" cy="342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4"/>
              <a:buFont typeface="Calibri"/>
              <a:buNone/>
            </a:pPr>
            <a:r>
              <a:rPr b="0" i="0" lang="en" sz="1024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доступност средњег образовања у складу са прописаним стандардима и потребама за образовним профилима који одговарају циљевима развоја града/општине и привреде</a:t>
            </a:r>
            <a:endParaRPr b="0" i="0" sz="102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0"/>
          <p:cNvSpPr/>
          <p:nvPr/>
        </p:nvSpPr>
        <p:spPr>
          <a:xfrm>
            <a:off x="3965425" y="1285875"/>
            <a:ext cx="2687400" cy="3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725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Calibri"/>
              <a:buChar char="●"/>
            </a:pPr>
            <a:r>
              <a:rPr i="1" lang="en" sz="850">
                <a:latin typeface="Calibri"/>
                <a:ea typeface="Calibri"/>
                <a:cs typeface="Calibri"/>
                <a:sym typeface="Calibri"/>
              </a:rPr>
              <a:t>У току маја месеца у оквиру ЕУПРО+ програма отпочело се са реализациом пројекта Реконструкције зграде Гимназије, суфинанасниран од стране ЕУ чија је ук.вредност 1,4 мил. еur.</a:t>
            </a:r>
            <a:endParaRPr i="1" sz="850"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457200" rtl="0" algn="just">
              <a:spcBef>
                <a:spcPts val="0"/>
              </a:spcBef>
              <a:spcAft>
                <a:spcPts val="0"/>
              </a:spcAft>
              <a:buSzPts val="850"/>
              <a:buFont typeface="Calibri"/>
              <a:buChar char="●"/>
            </a:pPr>
            <a:r>
              <a:rPr i="1" lang="en" sz="850">
                <a:latin typeface="Calibri"/>
                <a:ea typeface="Calibri"/>
                <a:cs typeface="Calibri"/>
                <a:sym typeface="Calibri"/>
              </a:rPr>
              <a:t>Поред редовних трошкова за несметано функционисање средњих школа извршена су и следећа плаћања: Tехничкој школи су пребачена средства за одржавање и технички преглед и поправку школских аутомобила, за контолу пп апарата, испитивање громобранских инсталација и микро климe. Економској школи су пребачена и средства за молерско – фарбарске радове у школи. Млекарској школи су пребачена средства за периодичну контролу пп апарата. Средња стручна школа је утрошила средства за контролу исправности пп апарата и хидрантске мреже, за поправку бојлера као и за постављање електро-инсталације у једном кабинету, за набавку једних унутрашњих врата, бетонирање и лепљење плочица у једној учионици. </a:t>
            </a:r>
            <a:endParaRPr i="1" sz="85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75" y="1801775"/>
            <a:ext cx="3782651" cy="3164599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9" name="Google Shape;3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825" y="1801800"/>
            <a:ext cx="2171350" cy="12787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0" name="Google Shape;4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2825" y="3172325"/>
            <a:ext cx="2212526" cy="182487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1"/>
          <p:cNvSpPr txBox="1"/>
          <p:nvPr>
            <p:ph idx="4294967295" type="title"/>
          </p:nvPr>
        </p:nvSpPr>
        <p:spPr>
          <a:xfrm>
            <a:off x="276120" y="171000"/>
            <a:ext cx="8589240" cy="455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Социјална и дечија заштита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1"/>
          <p:cNvSpPr txBox="1"/>
          <p:nvPr>
            <p:ph idx="4294967295" type="body"/>
          </p:nvPr>
        </p:nvSpPr>
        <p:spPr>
          <a:xfrm>
            <a:off x="304925" y="880625"/>
            <a:ext cx="86445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59" lvl="0" marL="17135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193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958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829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1"/>
          <p:cNvSpPr/>
          <p:nvPr/>
        </p:nvSpPr>
        <p:spPr>
          <a:xfrm>
            <a:off x="118800" y="1200150"/>
            <a:ext cx="8741400" cy="21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175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оквиру овог програма средства су утрошена за исплату накнада за прво дете, треће дете у породици (335), самохране родитеље (110), незапо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сл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ене мајке (102), једнократне новчане помоћи за децу без родитељског старања (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и остале једнократне помоћи, за вантелесне оплодње и лечења (3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стипендије студентима (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, једнократне новчане помоћи студентима (106), стипендије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спортистима, финансирање трошкова смештаја у ученичке домове (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и др.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Char char="●"/>
            </a:pP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У 2025. години уведене су 2 нове мере популационе политике: на рачуне родитеља и старатеља (4.354) исплаћено је око 27 мил.дин за куповину уџбеника (по 7.000 дин. за основце и 5.000 дин. за средњошколце) а за 380 новорођених беба обезбеђен је поклон пакет у вредности од 5.000,00 динара.</a:t>
            </a:r>
            <a:endParaRPr i="1" sz="900">
              <a:latin typeface="Calibri"/>
              <a:ea typeface="Calibri"/>
              <a:cs typeface="Calibri"/>
              <a:sym typeface="Calibri"/>
            </a:endParaRPr>
          </a:p>
          <a:p>
            <a:pPr indent="-2921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оквиру овог програма пребачена су средства за редовно функционисање Центру за социјални рад и Црвеном крсту, удружењу Срцем за наш град за помоћ у кући за старија лица, удружењу МНРЛ за дневни боравак деце са сметњама у развоју, финансиран је домски смештај, исхрана деце са сметњама у развоју и деце без родитељког старања и сл.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Црвени крст је прикупио 2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880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јединица и имао бројне промотивне акције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 МНРЛ-у боравило је 25 корисника са сметњама у развоју  а услуге личног пратиоца користило је 1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корисника, финансирано је 1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корисника услуге помоћ у кући за старија лица уз помоћ 13 гер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онто домаћица.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Кроз мере популационе политке у сарадњи са Министарством за бригу о породици и демографију</a:t>
            </a:r>
            <a:r>
              <a:rPr b="0" i="1" lang="en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уређена су дворишта вртића “Лане” и “Змај” у износу од 14.731.500 дин.</a:t>
            </a:r>
            <a:endParaRPr b="0" i="1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2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Кроз пројекат “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Мобилна стручна помоћ као иновативна социјална услуга за старе грађане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пружена је медицинска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психо</a:t>
            </a:r>
            <a:r>
              <a:rPr i="1" lang="en" sz="900">
                <a:latin typeface="Calibri"/>
                <a:ea typeface="Calibri"/>
                <a:cs typeface="Calibri"/>
                <a:sym typeface="Calibri"/>
              </a:rPr>
              <a:t>лошка и саветодавна помоћ за 234 старија грађанина у руралним подручјима.</a:t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1"/>
          <p:cNvSpPr/>
          <p:nvPr/>
        </p:nvSpPr>
        <p:spPr>
          <a:xfrm>
            <a:off x="480600" y="628200"/>
            <a:ext cx="7884720" cy="317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6"/>
              <a:buFont typeface="Calibri"/>
              <a:buNone/>
            </a:pPr>
            <a:r>
              <a:rPr b="0" i="0" lang="en" sz="996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обезбеђивање свеобухватне социјалне заштите и помоћи најугроженијем становништву града Пирота</a:t>
            </a:r>
            <a:endParaRPr b="0" i="0" sz="99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375" y="3226225"/>
            <a:ext cx="1913400" cy="18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700" y="3441825"/>
            <a:ext cx="3134825" cy="161422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1" name="Google Shape;4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9625" y="3441825"/>
            <a:ext cx="2902850" cy="16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/>
          <p:nvPr>
            <p:ph idx="4294967295" type="title"/>
          </p:nvPr>
        </p:nvSpPr>
        <p:spPr>
          <a:xfrm>
            <a:off x="276120" y="171000"/>
            <a:ext cx="8589240" cy="3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Здравствена заштита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2"/>
          <p:cNvSpPr/>
          <p:nvPr/>
        </p:nvSpPr>
        <p:spPr>
          <a:xfrm>
            <a:off x="190450" y="970175"/>
            <a:ext cx="8760900" cy="4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228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2"/>
          <p:cNvSpPr/>
          <p:nvPr/>
        </p:nvSpPr>
        <p:spPr>
          <a:xfrm>
            <a:off x="838080" y="565560"/>
            <a:ext cx="7881840" cy="4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доступност примарне здравствене заштите у складу са националним стандардима, односно обезбеђивање и спровођење активности у областима деловања јавног здравља.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359275" y="1308975"/>
            <a:ext cx="3875700" cy="3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126880" lvl="0" marL="171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•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циљу несметаног функционисања установа примарне заштите исплаћене су дотације Дому здравља Пирот, Заводу за јавно здравље и Апотекарској установи Пирот.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Консолидовано је стање Апотекарске установе и у 2025. години финансиране су само зараде за пет радиника.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578" lvl="0" marL="17135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•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Средства у износу од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838</a:t>
            </a: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300</a:t>
            </a: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,00 динара Дом Здравља је утрошио на обезбеђење рада мртвозорске службе кроз 4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45</a:t>
            </a: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излазака на терен а набављена је и медицинска и немедицинска опрема.</a:t>
            </a:r>
            <a:endParaRPr b="0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Calibri"/>
              <a:ea typeface="Calibri"/>
              <a:cs typeface="Calibri"/>
              <a:sym typeface="Calibri"/>
            </a:endParaRPr>
          </a:p>
          <a:p>
            <a:pPr indent="-126879" lvl="0" marL="171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•"/>
            </a:pP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Кроз пројекат “Унапређење оралног здравља трудиница и породиља кроз модернизацију стоматолошке опреме”, суфинансиран од стране министарства за бригу о породици и демографију, набављене су 2 стоматолошке столице са пратећом опремом, вредност пројекта 11,2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мил. динара. </a:t>
            </a:r>
            <a:endParaRPr i="1" sz="1100">
              <a:latin typeface="Calibri"/>
              <a:ea typeface="Calibri"/>
              <a:cs typeface="Calibri"/>
              <a:sym typeface="Calibri"/>
            </a:endParaRPr>
          </a:p>
          <a:p>
            <a:pPr indent="-126880" lvl="0" marL="17136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•"/>
            </a:pPr>
            <a:r>
              <a:rPr i="1" lang="en" sz="1100">
                <a:latin typeface="Calibri"/>
                <a:ea typeface="Calibri"/>
                <a:cs typeface="Calibri"/>
                <a:sym typeface="Calibri"/>
              </a:rPr>
              <a:t>Из буџета Града издвојиена су средства у износу од 8,3 мил. дин. за куповину новог савремено опремљеног санитетског возила за Службу Хитне медицинске помоћи.</a:t>
            </a:r>
            <a:endParaRPr i="1"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000" y="3079950"/>
            <a:ext cx="3734523" cy="1971251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21" name="Google Shape;4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425" y="1308975"/>
            <a:ext cx="2634099" cy="159010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"/>
          <p:cNvSpPr txBox="1"/>
          <p:nvPr>
            <p:ph idx="4294967295" type="title"/>
          </p:nvPr>
        </p:nvSpPr>
        <p:spPr>
          <a:xfrm>
            <a:off x="276120" y="171000"/>
            <a:ext cx="8589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30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Развој културе и информисања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3"/>
          <p:cNvSpPr txBox="1"/>
          <p:nvPr>
            <p:ph idx="4294967295" type="body"/>
          </p:nvPr>
        </p:nvSpPr>
        <p:spPr>
          <a:xfrm>
            <a:off x="236575" y="900875"/>
            <a:ext cx="8540700" cy="42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59" lvl="0" marL="17135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837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315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45720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кроз различите културне манифестације трудили смо се да сачувамо културно наслеђе од заборава и подигнемо културну свест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наших суграђана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Неке од њих су: Ревија позоришних представа Мале форме, Салон књига и графике, ДК културно лето, Дочек Нове године, Међународни фолклорни фестивал,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Фестивал пиротњског ћилима, Европске ноћи музеја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концерти на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Малој отвореној сцени, књижевна награда Слободан Џунић,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реализован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 је преко 20 изложба, 5 дечијих ликовних радионица, 4 премијера позоришних представа, приказано је 54 филма на 163 пројекција, штампане су бројне публикације и каталози, реализовани су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бројни програми за децу и омладину и сл.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Char char="●"/>
            </a:pPr>
            <a:r>
              <a:rPr i="1" lang="en" sz="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Промовисана је биографија “Раднички у срцу”, поводом 80. Година постојања ФК Раднички.</a:t>
            </a:r>
            <a:endParaRPr i="1" sz="9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3"/>
          <p:cNvSpPr/>
          <p:nvPr/>
        </p:nvSpPr>
        <p:spPr>
          <a:xfrm>
            <a:off x="526325" y="562100"/>
            <a:ext cx="80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очување, унапређење и представљање културног-историјског наслеђа, културне разноврсности, продукције и стваралаштва у локалној заједници и остваривање права грађана на информисање и унапређење јавног информисања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3"/>
          <p:cNvSpPr/>
          <p:nvPr/>
        </p:nvSpPr>
        <p:spPr>
          <a:xfrm>
            <a:off x="6292065" y="2309760"/>
            <a:ext cx="23238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120730" lvl="0" marL="17136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Суфинансирали смо и подржали 23 пројеката медија ради остваривања општег интереса у области јавног информисања у износу од 4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2,5 милиона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3875" y="2484350"/>
            <a:ext cx="2875400" cy="15040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1" name="Google Shape;4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25" y="2372825"/>
            <a:ext cx="2800348" cy="15040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2" name="Google Shape;43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6275" y="3457225"/>
            <a:ext cx="3135875" cy="163487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3" name="Google Shape;43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4825" y="3288350"/>
            <a:ext cx="2232525" cy="1654772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"/>
          <p:cNvSpPr txBox="1"/>
          <p:nvPr>
            <p:ph idx="4294967295" type="title"/>
          </p:nvPr>
        </p:nvSpPr>
        <p:spPr>
          <a:xfrm>
            <a:off x="276120" y="171000"/>
            <a:ext cx="8589240" cy="391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100"/>
              <a:buFont typeface="Calibri"/>
              <a:buNone/>
            </a:pPr>
            <a:r>
              <a:rPr b="1" i="0" lang="en" sz="31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Развој спорта и омладине</a:t>
            </a:r>
            <a:endParaRPr b="0" i="0" sz="3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4"/>
          <p:cNvSpPr txBox="1"/>
          <p:nvPr>
            <p:ph idx="4294967295" type="body"/>
          </p:nvPr>
        </p:nvSpPr>
        <p:spPr>
          <a:xfrm>
            <a:off x="276125" y="854475"/>
            <a:ext cx="8535900" cy="4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286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837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315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4"/>
          <p:cNvSpPr/>
          <p:nvPr/>
        </p:nvSpPr>
        <p:spPr>
          <a:xfrm>
            <a:off x="240850" y="3227125"/>
            <a:ext cx="8571300" cy="19890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Циљ ове активности је одржавање и организација рада бројних спортских затворених и отворених спортских објеката и терена. Број спортских организација које су финансиране у 202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 био је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58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а износ средстава који је утрошен за реализацију годишњих програма био је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око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9 мил.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динара.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Спортски центар је реализовао бројне спортске манифестације, такмичења и програме: Божићна школа спорта (60 програма), Рафтинг на Нишави, Пливање за Богојављенски крст, Спортски изазов,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први 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мини баскет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 фестивал,</a:t>
            </a: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првенство Централне Србије у пливању, отварање Градског клизалишта и градског скијалишта и др.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b="0" i="1" lang="en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Набављен је намештај за спортске објекте, ИТ опрема, клизаљке, траке за трчање, справе за теретану, опрема за рекреацију и спорт и др. Од текућих поправки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извршена је монтажа и демонтажа вентила на базену, израђено је постоље за пумпу за воду, поправљене су дрвене клупице на Адреналин парку,  церада на Балон хали, поправљен је систем грејања у хали спортског центра, поправљене су плочице на улазу у СЦ и др.</a:t>
            </a:r>
            <a:endParaRPr b="0" i="1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219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Char char="●"/>
            </a:pP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Обележена је десетогодишњица рада затвореног базенате у новембру месецу и је тим поводом </a:t>
            </a:r>
            <a:r>
              <a:rPr i="1" lang="en" sz="1000">
                <a:latin typeface="Calibri"/>
                <a:ea typeface="Calibri"/>
                <a:cs typeface="Calibri"/>
                <a:sym typeface="Calibri"/>
              </a:rPr>
              <a:t>Спортском центру пребачен је износ од 9 мил. дин. за молерско-фарбарске и грађевинске радове за поправке на обејкату затвореног базена. </a:t>
            </a:r>
            <a:endParaRPr i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4"/>
          <p:cNvSpPr/>
          <p:nvPr/>
        </p:nvSpPr>
        <p:spPr>
          <a:xfrm>
            <a:off x="369000" y="589325"/>
            <a:ext cx="8225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обезбеђивање приступа спорту и подршка пројектима везаним за развој спорта, као и обезбеђивање услова за развој и спровођење омладинске политике.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88" y="1182400"/>
            <a:ext cx="2335949" cy="198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575" y="1317350"/>
            <a:ext cx="2709448" cy="1727450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4" name="Google Shape;44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25" y="1308975"/>
            <a:ext cx="3011425" cy="173582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5"/>
          <p:cNvSpPr txBox="1"/>
          <p:nvPr>
            <p:ph idx="4294967295" type="title"/>
          </p:nvPr>
        </p:nvSpPr>
        <p:spPr>
          <a:xfrm>
            <a:off x="276125" y="171000"/>
            <a:ext cx="85893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3000"/>
              <a:buFont typeface="Calibri"/>
              <a:buNone/>
            </a:pPr>
            <a:r>
              <a:rPr b="1" i="0" lang="en" sz="29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Опште услуге локалне самоуправе</a:t>
            </a:r>
            <a:endParaRPr b="0" i="0" sz="2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 txBox="1"/>
          <p:nvPr>
            <p:ph idx="4294967295" type="body"/>
          </p:nvPr>
        </p:nvSpPr>
        <p:spPr>
          <a:xfrm>
            <a:off x="264950" y="1062573"/>
            <a:ext cx="8593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 fontScale="25000" lnSpcReduction="20000"/>
          </a:bodyPr>
          <a:lstStyle/>
          <a:p>
            <a:pPr indent="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13983" lvl="0" marL="17136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71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758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758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776</a:t>
            </a:r>
            <a:r>
              <a:rPr b="0" i="0" lang="en" sz="758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758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358</a:t>
            </a:r>
            <a:r>
              <a:rPr b="0" i="0" lang="en" sz="758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758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486</a:t>
            </a:r>
            <a:r>
              <a:rPr b="0" i="0" lang="en" sz="758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758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75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94722"/>
              <a:buFont typeface="Arial"/>
              <a:buNone/>
            </a:pPr>
            <a:r>
              <a:t/>
            </a:r>
            <a:endParaRPr b="0" i="0" sz="75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60" lvl="0" marL="171360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8159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ct val="100000"/>
              <a:buFont typeface="Arial"/>
              <a:buNone/>
            </a:pPr>
            <a:r>
              <a:t/>
            </a:r>
            <a:endParaRPr b="0" i="0" sz="718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456480" y="561600"/>
            <a:ext cx="8148960" cy="712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обезбеђивање услуга јавне управе и остваривање и заштита права грађана и јавног интереса, одрживо управљање финансијама и администрирање изворних прихода локалне самоуправе, сервисирање обавеза које проистичу из задуживања за финансирање буџета и управљање јавним дугом, као и пружање ефикасне интервенције, ублажавање последица и обезбеђење снабдевености и стабилности на тржишту у случају ванредних ситуација.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3069250" y="1201175"/>
            <a:ext cx="5598600" cy="20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378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Char char="•"/>
            </a:pP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Градска управа је примила на решавање око 1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392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поднесака грађана и привреде. Многе услуге грађани су могли да остваре и електронским путем преко портала ЕУправе. Средства су утрошена за сталне трошкове, услуге по уговору, специјализоване услуге, текуће поправке и одржавање, материјал, дотације невладиним организацијама, машине и опрему, нематеријалну имовину, земљиште.  </a:t>
            </a:r>
            <a:endParaRPr b="0" i="1" sz="78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3788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Char char="•"/>
            </a:pP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оквиру ЕУПРО+ пројеката 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представљен је нацрт 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студије изводљивости за оснивање високошколске установе 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у Пироту. </a:t>
            </a:r>
            <a:r>
              <a:rPr i="1" lang="en" sz="750">
                <a:latin typeface="Calibri"/>
                <a:ea typeface="Calibri"/>
                <a:cs typeface="Calibri"/>
                <a:sym typeface="Calibri"/>
              </a:rPr>
              <a:t>У току маја месеца у оквиру ЕУПРО+ програма отпочело се са реализациом пројекта Реконструкције зграде Гимназије, суфинанасниран од стране ЕУ чија је ук.вредност 1,4 мил. Еur, те је у 2025. години за ове намене утрошено око 95 мил. динара.</a:t>
            </a:r>
            <a:endParaRPr i="1" sz="789">
              <a:latin typeface="Calibri"/>
              <a:ea typeface="Calibri"/>
              <a:cs typeface="Calibri"/>
              <a:sym typeface="Calibri"/>
            </a:endParaRPr>
          </a:p>
          <a:p>
            <a:pPr indent="-113788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Char char="•"/>
            </a:pP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 помоћ Министарства туризма и омладине 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набављена је опрема у вредности од 40 мил. дин. за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изградњ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два тобогана на отвореном базену.</a:t>
            </a:r>
            <a:endParaRPr b="0" i="1" sz="78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3726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789"/>
              <a:buFont typeface="Calibri"/>
              <a:buChar char="•"/>
            </a:pP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Реновирали смо малу салу у згради ГУ, уредили архивски простор, р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еконструисали смо 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Дом културе</a:t>
            </a:r>
            <a:r>
              <a:rPr b="0" i="1" lang="en" sz="78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 МЗ Срећковац</a:t>
            </a:r>
            <a:r>
              <a:rPr i="1" lang="en" sz="789">
                <a:latin typeface="Calibri"/>
                <a:ea typeface="Calibri"/>
                <a:cs typeface="Calibri"/>
                <a:sym typeface="Calibri"/>
              </a:rPr>
              <a:t>, заменили столарију у Дому културе у с.Темска, заменило кров на објекту у с. Велики Јовановац.</a:t>
            </a:r>
            <a:endParaRPr b="0" i="1" sz="78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490"/>
              <a:buFont typeface="Arial"/>
              <a:buNone/>
            </a:pPr>
            <a:r>
              <a:t/>
            </a:r>
            <a:endParaRPr b="0" i="0" sz="14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490"/>
              <a:buFont typeface="Arial"/>
              <a:buNone/>
            </a:pPr>
            <a:r>
              <a:t/>
            </a:r>
            <a:endParaRPr b="0" i="0" sz="14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71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0"/>
              <a:buFont typeface="Arial"/>
              <a:buNone/>
            </a:pPr>
            <a:r>
              <a:t/>
            </a:r>
            <a:endParaRPr b="0" i="0" sz="14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338050" y="1576225"/>
            <a:ext cx="2731200" cy="3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90260" lvl="0" marL="17136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"/>
              <a:buFont typeface="Arial"/>
              <a:buChar char="•"/>
            </a:pP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У оквиру програма “RELOF3” пројекта “Реформа локалних финансија у Србији” град Пирот је награђен у 4 категорије: за највиши степен примене добрих пракси управљачке одговорности у систему ЈЛС, за најбољи стуб 2 – јавна предузећа и за најбољи стуб 3 – индиректни буџетски корисници. </a:t>
            </a:r>
            <a:endParaRPr i="1" sz="830">
              <a:latin typeface="Calibri"/>
              <a:ea typeface="Calibri"/>
              <a:cs typeface="Calibri"/>
              <a:sym typeface="Calibri"/>
            </a:endParaRPr>
          </a:p>
          <a:p>
            <a:pPr indent="-90260" lvl="0" marL="17136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"/>
              <a:buFont typeface="Arial"/>
              <a:buChar char="•"/>
            </a:pP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Реализовали смо и пројекате који су грађани изабрали путем Партиципативног буџетирања - Постављање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 справа за вежбање у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с. 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Пољска Ржана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Асфалтирање игралишта у с. Станичење.</a:t>
            </a:r>
            <a:endParaRPr b="0" i="0" sz="83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026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830"/>
              <a:buFont typeface="Arial"/>
              <a:buChar char="•"/>
            </a:pP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Наградили смо 12 ученик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а генерација и најбоље ученике који су освојили медаљу на републичком такмичењу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купили поклоне за 420 учени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ка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првог разреда, рализовали Матурантску параду, обележили славу града, реализовали Михољске сусрета села у с. Паклештица и др.</a:t>
            </a:r>
            <a:endParaRPr b="0" i="0" sz="83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27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30"/>
              <a:buFont typeface="Arial"/>
              <a:buChar char="•"/>
            </a:pP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Редовно смо одржавали канале и водотокове</a:t>
            </a:r>
            <a:r>
              <a:rPr i="1" lang="en" sz="930">
                <a:latin typeface="Calibri"/>
                <a:ea typeface="Calibri"/>
                <a:cs typeface="Calibri"/>
                <a:sym typeface="Calibri"/>
              </a:rPr>
              <a:t>, очишћена су 5 канала у вредности од 5 мил. Дин. За функционисање ДВД набавили смо квад возило.</a:t>
            </a:r>
            <a:endParaRPr b="0" i="1" sz="93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092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30"/>
              <a:buFont typeface="Arial"/>
              <a:buChar char="•"/>
            </a:pP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функционисање МЗ издвојено је укупно 1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685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708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дин. </a:t>
            </a:r>
            <a:endParaRPr b="0" i="1" sz="83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458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830"/>
              <a:buFont typeface="Calibri"/>
              <a:buChar char="•"/>
            </a:pP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Текућа буџетска резерва ангажована је у износу од 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94,6 мил.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док</a:t>
            </a:r>
            <a:r>
              <a:rPr b="0" i="1" lang="en" sz="83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стална</a:t>
            </a:r>
            <a:r>
              <a:rPr i="1" lang="en" sz="830">
                <a:latin typeface="Calibri"/>
                <a:ea typeface="Calibri"/>
                <a:cs typeface="Calibri"/>
                <a:sym typeface="Calibri"/>
              </a:rPr>
              <a:t> резерва није трошена.</a:t>
            </a:r>
            <a:endParaRPr b="0" i="1" sz="83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050" y="3298500"/>
            <a:ext cx="2656862" cy="164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700" y="3304475"/>
            <a:ext cx="2615752" cy="162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/>
          <p:nvPr>
            <p:ph idx="4294967295" type="title"/>
          </p:nvPr>
        </p:nvSpPr>
        <p:spPr>
          <a:xfrm>
            <a:off x="276120" y="171000"/>
            <a:ext cx="8589240" cy="6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700"/>
              <a:buFont typeface="Calibri"/>
              <a:buNone/>
            </a:pPr>
            <a:r>
              <a:rPr b="1" i="0" lang="en" sz="27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Политички систем локалне самоуправе</a:t>
            </a:r>
            <a:endParaRPr b="0" i="0" sz="2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6"/>
          <p:cNvSpPr txBox="1"/>
          <p:nvPr>
            <p:ph idx="4294967295" type="body"/>
          </p:nvPr>
        </p:nvSpPr>
        <p:spPr>
          <a:xfrm>
            <a:off x="321850" y="1032851"/>
            <a:ext cx="8593200" cy="4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7136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305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106</a:t>
            </a:r>
            <a:r>
              <a:rPr b="0" i="0" lang="en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95429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Са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одржаних редовних седница Скупштине града Пирота, Скупштина је у потпуности обављала делатности из своје надлежности у складу са Законом о локалној самоуправи и Статутом града Пирота.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Расправљене су 83 теме, д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онет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је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одлук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решењ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3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плана, 2 програма, разматрала извештаје, иницијативе, информације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др. Одржано је 24 седница сталних комисија.</a:t>
            </a:r>
            <a:endParaRPr b="0" i="0" sz="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9542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Градско веће града Пирота одржало је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редовних и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електронских седница. Разматран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укупно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232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тем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е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донето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218 аката (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решења,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одлука, јавних позива, правилника, програм, закључака и др)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Обрађено је и решено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захтева за приступ информацијама од јавног значаја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429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Градско веће дало је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сагласност на закључивање Уговора о коришћењу средстава зајма намењених реализацији програма “Водоснабдевање и пречишћавање отпадних вода у општинама средње величине у Србији VI (фаза II)”, чиме су створени услови за почетак изградње једног од најважнијих еколошких пројеката у Пироту – постројења за пречишћавање отпадних вода, вредност пројекта 16,2 мил. Eur.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430" lvl="0" marL="171359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Град Пирот био је домаћин 13. Састанка Заједничког обора Комитета региона ЕУ-Србија на којој је усвојен програм рада овог тела за период 2025-2030.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5429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“Службеном листу града Ниша” објављен је 51 акт (општи и појединачни) из надлежности Скупштине града Пирота.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6"/>
          <p:cNvSpPr/>
          <p:nvPr/>
        </p:nvSpPr>
        <p:spPr>
          <a:xfrm>
            <a:off x="262075" y="852468"/>
            <a:ext cx="85932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Calibri"/>
              <a:buNone/>
            </a:pPr>
            <a:r>
              <a:rPr b="0" i="0" lang="en" sz="109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обављање основних функција изборних органа локалне самоуправе </a:t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75" y="3302225"/>
            <a:ext cx="3056399" cy="16836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4" name="Google Shape;46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8875" y="3302225"/>
            <a:ext cx="3056400" cy="1683625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5" name="Google Shape;46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575" y="3193950"/>
            <a:ext cx="2949873" cy="1883174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7"/>
          <p:cNvSpPr txBox="1"/>
          <p:nvPr>
            <p:ph idx="4294967295" type="title"/>
          </p:nvPr>
        </p:nvSpPr>
        <p:spPr>
          <a:xfrm>
            <a:off x="276125" y="162575"/>
            <a:ext cx="85893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600"/>
              <a:buFont typeface="Calibri"/>
              <a:buNone/>
            </a:pPr>
            <a:r>
              <a:rPr b="1" i="0" lang="en" sz="26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ПРОГРАМ: Енергетска ефикасност и обновљиви извори енергије</a:t>
            </a:r>
            <a:endParaRPr b="0" i="0" sz="2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7"/>
          <p:cNvSpPr txBox="1"/>
          <p:nvPr>
            <p:ph idx="4294967295" type="body"/>
          </p:nvPr>
        </p:nvSpPr>
        <p:spPr>
          <a:xfrm>
            <a:off x="276125" y="1115900"/>
            <a:ext cx="8591400" cy="3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-165010" lvl="0" marL="1713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Укупно утрошено 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126</a:t>
            </a:r>
            <a:r>
              <a:rPr b="0" i="0" lang="en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557</a:t>
            </a:r>
            <a:r>
              <a:rPr b="0" i="0" lang="en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766</a:t>
            </a:r>
            <a:r>
              <a:rPr b="0" i="0" lang="en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</a:t>
            </a: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33229" lvl="0" marL="171359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900"/>
              <a:buFont typeface="Arial"/>
              <a:buChar char="•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од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у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напређена је енергетска ефикасност постројења за прераду воде Бериловац инсталирањем соларне електране санге 150 kWh у вредности од 16,7 мил.дин.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230" lvl="0" marL="17136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оквиру Конкурса Министарства енергетике и рударства за суфинансирање мера унапређења енергетске ефикасности рализовано је 400 уговора из 2024. године, а Јавни позив за 2024. годину расписан је крајем године због кашњења Министарства, па се реализација очекује у 2026. години.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3230" lvl="0" marL="17136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900"/>
              <a:buFont typeface="Arial"/>
              <a:buChar char="•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Јавно приватно партнерство које обухвата замену постојећих котлова на лож уље котловима на биомасу и уговорено испоручивање топлотне енергије у објектима Млекарске школе „Др. Обрен Пејић“, ОШ „Свети Сава“, ОШ „Душан Радовић“ и ОШ „8. септембар“ у Пироту</a:t>
            </a: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 202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години утрошили смо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 мил.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динара.</a:t>
            </a:r>
            <a:endParaRPr b="0" i="0" sz="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3320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•"/>
            </a:pP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Кроз Јавно приватно партнерство „Реконструција система јавног осветљења на територији града Пирота“</a:t>
            </a: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унапређен је и реконструисан систем јавног осветљења уз значајне уштеде електричне енергије.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 те намене утрошено је</a:t>
            </a:r>
            <a:r>
              <a:rPr i="1"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48,8 мил. 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</a:t>
            </a:r>
            <a:r>
              <a:rPr i="1"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инара</a:t>
            </a:r>
            <a:r>
              <a:rPr i="1"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i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150" lvl="0" marL="171360" marR="0" rtl="0" algn="just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i="1"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 конкурсу “Екоопштина” у организацији Амбасаде Француске, Град Пирот је награђен у категорији енергетска ефикасност зграда.</a:t>
            </a:r>
            <a:endParaRPr i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360" marR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109799" marR="0" rtl="0" algn="l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7"/>
          <p:cNvSpPr/>
          <p:nvPr/>
        </p:nvSpPr>
        <p:spPr>
          <a:xfrm>
            <a:off x="272525" y="879425"/>
            <a:ext cx="85932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Сврха Програма је одрживи енергетски развој града/општине кроз постицање унапређења енергетске ефикасности, побољшање енергетске инфраструктуре и ширу употребу обновљивих извора енергије 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1125" y="3465925"/>
            <a:ext cx="2473050" cy="1492351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74" name="Google Shape;47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50" y="3465925"/>
            <a:ext cx="2812326" cy="1529276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75" name="Google Shape;47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275" y="3465925"/>
            <a:ext cx="2674437" cy="1529274"/>
          </a:xfrm>
          <a:prstGeom prst="rect">
            <a:avLst/>
          </a:prstGeom>
          <a:noFill/>
          <a:ln>
            <a:noFill/>
          </a:ln>
          <a:effectLst>
            <a:outerShdw blurRad="3429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480" name="Google Shape;480;g3e224d26309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idx="4294967295" type="title"/>
          </p:nvPr>
        </p:nvSpPr>
        <p:spPr>
          <a:xfrm>
            <a:off x="311760" y="390960"/>
            <a:ext cx="8518320" cy="6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2480"/>
              <a:buFont typeface="Calibri"/>
              <a:buNone/>
            </a:pPr>
            <a:r>
              <a:rPr b="1" i="0" lang="en" sz="2480" u="none" cap="none" strike="noStrike">
                <a:solidFill>
                  <a:srgbClr val="F55E61"/>
                </a:solidFill>
                <a:latin typeface="Calibri"/>
                <a:ea typeface="Calibri"/>
                <a:cs typeface="Calibri"/>
                <a:sym typeface="Calibri"/>
              </a:rPr>
              <a:t>Буџет града - од плана до реализације</a:t>
            </a:r>
            <a:endParaRPr b="0" i="0" sz="248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"/>
          <p:cNvSpPr txBox="1"/>
          <p:nvPr>
            <p:ph idx="4294967295" type="body"/>
          </p:nvPr>
        </p:nvSpPr>
        <p:spPr>
          <a:xfrm>
            <a:off x="311760" y="1152000"/>
            <a:ext cx="8518320" cy="3414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fontScale="92500" lnSpcReduction="10000"/>
          </a:bodyPr>
          <a:lstStyle/>
          <a:p>
            <a:pPr indent="-299205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Lato"/>
              <a:buChar char="➢"/>
            </a:pPr>
            <a:r>
              <a:rPr b="1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Буџет</a:t>
            </a: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 града је документ који на свеобухватан начин утврђује план прихода и и примања и расхода и издатака града за буџетску , односно календарску годину.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То значи да овај документ представља  предвиђање колико ће се новца од грађана и привреде у току једне године прикупити и на који начин ће се тај новац трошити.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Из градског буџета се током године плаћају  све обавезе локалне самоуправе. Исто тако у буџет се сливају приходи из којих се подмирују те обавезе.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Градоначелник и локална управа спроводе градску политику, а главна полуга те политике и развоја је управо буџет града.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Приликом дефинисања овог, за град Пирот најважнијег документа, руководи се законским оквиром и прописима, стратешким приоритетима развоја и другим елементима.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Реалност је таква да постоје велике разлике између жеља и могућности, тако да креирање буџета подразумева утврђивање приоритета и прављење компромиса.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9205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5E696C"/>
              </a:buClr>
              <a:buSzPct val="100000"/>
              <a:buFont typeface="Calibri"/>
              <a:buChar char="➢"/>
            </a:pPr>
            <a:r>
              <a:rPr b="0" i="0" lang="en" sz="120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Током извршења буџета може доћи до одступања од планираног услед непредвиђених околности или реализације прихода у мањем обиму од иницијално планираних, што последично утиче на финансирање планираних активности и пројеката.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/>
          <p:nvPr>
            <p:ph type="title"/>
          </p:nvPr>
        </p:nvSpPr>
        <p:spPr>
          <a:xfrm>
            <a:off x="311760" y="390960"/>
            <a:ext cx="8518320" cy="6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2480"/>
              <a:buFont typeface="Calibri"/>
              <a:buNone/>
            </a:pPr>
            <a:r>
              <a:rPr b="1" lang="en" sz="2480" strike="noStrike">
                <a:solidFill>
                  <a:srgbClr val="F55E61"/>
                </a:solidFill>
                <a:latin typeface="Calibri"/>
                <a:ea typeface="Calibri"/>
                <a:cs typeface="Calibri"/>
                <a:sym typeface="Calibri"/>
              </a:rPr>
              <a:t>Ко се финансира из буџета?</a:t>
            </a:r>
            <a:endParaRPr b="0" sz="248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>
            <p:ph idx="1" type="body"/>
          </p:nvPr>
        </p:nvSpPr>
        <p:spPr>
          <a:xfrm>
            <a:off x="311760" y="1152000"/>
            <a:ext cx="2711520" cy="17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None/>
            </a:pPr>
            <a:r>
              <a:rPr b="1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Директни корисници буџетских средстава: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Скупштина града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Градоначелник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Градско веће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Градска управа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Градско правобранилаштво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"/>
          <p:cNvSpPr txBox="1"/>
          <p:nvPr>
            <p:ph idx="1" type="body"/>
          </p:nvPr>
        </p:nvSpPr>
        <p:spPr>
          <a:xfrm>
            <a:off x="6118925" y="1152000"/>
            <a:ext cx="2711400" cy="2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fontScale="6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ct val="74149"/>
              <a:buFont typeface="Calibri"/>
              <a:buNone/>
            </a:pPr>
            <a:r>
              <a:rPr b="1" i="0" lang="en" sz="155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Остали корисници јавних средстава:</a:t>
            </a:r>
            <a:endParaRPr b="0" i="0" sz="15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7293" lvl="0" marL="45720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●"/>
            </a:pPr>
            <a:r>
              <a:rPr b="0" i="0" lang="en" sz="1581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Образовне институције (школе)</a:t>
            </a:r>
            <a:endParaRPr b="0" i="0" sz="1581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7293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●"/>
            </a:pPr>
            <a:r>
              <a:rPr b="0" i="0" lang="en" sz="1581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Здравствене институције (Дом здравља, Апотекарска установа)</a:t>
            </a:r>
            <a:endParaRPr b="0" i="0" sz="1581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7293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ct val="100000"/>
              <a:buFont typeface="Calibri"/>
              <a:buChar char="●"/>
            </a:pPr>
            <a:r>
              <a:rPr b="0" i="0" lang="en" sz="1581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Социјалне институције (Центар за социјални рад, Црвени крст)</a:t>
            </a:r>
            <a:endParaRPr b="0" i="0" sz="1581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7293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5E696C"/>
              </a:buClr>
              <a:buSzPct val="100000"/>
              <a:buFont typeface="Calibri"/>
              <a:buChar char="●"/>
            </a:pPr>
            <a:r>
              <a:rPr b="0" i="0" lang="en" sz="1581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Непрофитне организације (удружења грађана, невладине организације, итд.)</a:t>
            </a:r>
            <a:endParaRPr b="0" i="0" sz="1581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"/>
          <p:cNvSpPr txBox="1"/>
          <p:nvPr>
            <p:ph idx="1" type="body"/>
          </p:nvPr>
        </p:nvSpPr>
        <p:spPr>
          <a:xfrm>
            <a:off x="3333600" y="1152000"/>
            <a:ext cx="2711520" cy="3195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None/>
            </a:pPr>
            <a:r>
              <a:rPr b="1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Индиректни корисници буџетских средстава: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Народно позориште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Народна библиотека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Музеј понишавља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Галерија “Чедомир Крстић”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Дом културе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Историјски архив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Предшколска установа “Чика Јова Змај”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Туристичка организација Пирот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Спортски центар Пирот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348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E696C"/>
              </a:buClr>
              <a:buSzPts val="1180"/>
              <a:buFont typeface="Calibri"/>
              <a:buChar char="●"/>
            </a:pPr>
            <a:r>
              <a:rPr b="0" i="0" lang="en" sz="118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Месне заједнице</a:t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1199"/>
              </a:spcBef>
              <a:spcAft>
                <a:spcPts val="0"/>
              </a:spcAft>
              <a:buSzPts val="1180"/>
              <a:buFont typeface="Arial"/>
              <a:buNone/>
            </a:pPr>
            <a:r>
              <a:t/>
            </a:r>
            <a:endParaRPr b="0" i="0" sz="118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>
            <p:ph idx="4294967295" type="title"/>
          </p:nvPr>
        </p:nvSpPr>
        <p:spPr>
          <a:xfrm>
            <a:off x="311760" y="192600"/>
            <a:ext cx="8518320" cy="6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ct val="100000"/>
              <a:buFont typeface="Calibri"/>
              <a:buNone/>
            </a:pPr>
            <a:r>
              <a:rPr b="1" i="0" lang="en" sz="3200" u="none" cap="none" strike="noStrike">
                <a:solidFill>
                  <a:srgbClr val="F55E61"/>
                </a:solidFill>
                <a:latin typeface="Calibri"/>
                <a:ea typeface="Calibri"/>
                <a:cs typeface="Calibri"/>
                <a:sym typeface="Calibri"/>
              </a:rPr>
              <a:t>Шта су приходи и примања буџета?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>
            <p:ph idx="4294967295" type="body"/>
          </p:nvPr>
        </p:nvSpPr>
        <p:spPr>
          <a:xfrm>
            <a:off x="85320" y="818640"/>
            <a:ext cx="8903160" cy="42019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5E696C"/>
              </a:buClr>
              <a:buSzPts val="1100"/>
              <a:buFont typeface="Lato"/>
              <a:buNone/>
            </a:pPr>
            <a:r>
              <a:rPr b="0" i="0" lang="en" sz="11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2035800" y="995040"/>
            <a:ext cx="6876720" cy="51732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Врста јавних прихода који се прикупљају обавезним плаћањима пореских обвезника без обавезе извршења специјалне услуге заузврат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2040480" y="1518120"/>
            <a:ext cx="6876720" cy="68472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Донација је наменски безповратан приход, који се остварује на основу писаног уговора између даваоца и примаоца донације. Трансферна средства су средства која се из буџета РС, односно буџета јединица локалне власти преносе буџету на другом нивоу власти или истом нивоу власти.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2040480" y="2131560"/>
            <a:ext cx="6876720" cy="68472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Врста јавних прихода који се наплаћују правим или физичким лицима  за коришћење јавних добара (накнаде), пружање одређене јавне услуге (таксе), због кршења уговорних или законских одредби (пенали и казне) као и приходи који се остваре употреном јавних средстава.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2043600" y="2777150"/>
            <a:ext cx="6876600" cy="296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Ова примања се остваују продајом непокретности и покретних ствари у власништву града.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2051275" y="3073550"/>
            <a:ext cx="6876600" cy="7377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Примања од задуживања представљају приливе по основу задуживања на домаћем и иностраном тржишту, а примања од продаје финансијске имовине представљају приливе по основу продаје домаћих акција и осталог капитала у корист нивоа градова.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2051280" y="3811320"/>
            <a:ext cx="6861240" cy="5173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Представљају вишак прихода и примања буџета града који нису потрошени у претходној буџ. години.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460440" y="906840"/>
            <a:ext cx="1573200" cy="4049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Порески приходи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Донације и трансфери 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Непорески приходи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920"/>
              <a:buFont typeface="Calibri"/>
              <a:buNone/>
            </a:pPr>
            <a:r>
              <a:rPr b="1" i="0" lang="en" sz="92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Примања од продаје нефинансијке имовине</a:t>
            </a:r>
            <a:endParaRPr b="0" i="0" sz="9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920"/>
              <a:buFont typeface="Calibri"/>
              <a:buNone/>
            </a:pPr>
            <a:r>
              <a:rPr b="1" i="0" lang="en" sz="92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Примања од задуживања и продаје финансијске имовине</a:t>
            </a:r>
            <a:endParaRPr b="0" i="0" sz="9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920"/>
              <a:buFont typeface="Calibri"/>
              <a:buNone/>
            </a:pPr>
            <a:r>
              <a:rPr b="1" i="0" lang="en" sz="92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Пренета неутрошена средства из ранијих година</a:t>
            </a:r>
            <a:endParaRPr b="0" i="0" sz="9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199"/>
              </a:spcBef>
              <a:spcAft>
                <a:spcPts val="0"/>
              </a:spcAft>
              <a:buClr>
                <a:srgbClr val="333333"/>
              </a:buClr>
              <a:buSzPts val="920"/>
              <a:buFont typeface="Calibri"/>
              <a:buNone/>
            </a:pPr>
            <a:r>
              <a:rPr b="1" i="0" lang="en" sz="92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Сопствени приходи индиректних буџетских корисника</a:t>
            </a:r>
            <a:r>
              <a:rPr b="1" i="0" lang="en" sz="920" u="none" cap="none" strike="noStrike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2043360" y="4338360"/>
            <a:ext cx="6861240" cy="51732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-29844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b="0" i="1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Сопствени приоди су приходи које својим активностима, односно продајом робе или вршењем услуга, у складу са законом, остваре индиректни корисници буџетских средстава.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>
            <p:ph idx="4294967295" type="title"/>
          </p:nvPr>
        </p:nvSpPr>
        <p:spPr>
          <a:xfrm>
            <a:off x="276120" y="171000"/>
            <a:ext cx="8589240" cy="798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32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Структура остварених текућих прихода и примања</a:t>
            </a:r>
            <a:br>
              <a:rPr b="0" i="0" lang="en" sz="1800" u="none" cap="none" strike="noStrike"/>
            </a:br>
            <a:r>
              <a:rPr b="1" i="0" lang="en" sz="32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буџета града Пирота - номинални износи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>
            <a:off x="1931400" y="973800"/>
            <a:ext cx="5358960" cy="3928680"/>
            <a:chOff x="1931400" y="973800"/>
            <a:chExt cx="5358960" cy="3928680"/>
          </a:xfrm>
        </p:grpSpPr>
        <p:sp>
          <p:nvSpPr>
            <p:cNvPr id="114" name="Google Shape;114;p7"/>
            <p:cNvSpPr/>
            <p:nvPr/>
          </p:nvSpPr>
          <p:spPr>
            <a:xfrm>
              <a:off x="3030120" y="1848960"/>
              <a:ext cx="3241800" cy="217872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3505320" y="2168280"/>
              <a:ext cx="2291400" cy="1539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075" lIns="28075" spcFirstLastPara="1" rIns="28075" wrap="square" tIns="28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</a:pPr>
              <a:r>
                <a:rPr b="0" i="0" lang="en" sz="2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Укупно остварени буџетски приходи и примања </a:t>
              </a:r>
              <a:r>
                <a:rPr lang="en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b="0" i="0" lang="en" sz="2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125</a:t>
              </a:r>
              <a:r>
                <a:rPr b="0" i="0" lang="en" sz="2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726</a:t>
              </a:r>
              <a:r>
                <a:rPr b="0" i="0" lang="en" sz="2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413</a:t>
              </a:r>
              <a:r>
                <a:rPr b="0" i="0" lang="en" sz="2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2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динара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841200" y="973800"/>
              <a:ext cx="1619640" cy="108828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4078800" y="1133640"/>
              <a:ext cx="1144800" cy="7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Приходи од пореза 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2.1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84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592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78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5670720" y="1684080"/>
              <a:ext cx="1619640" cy="108828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908320" y="1843560"/>
              <a:ext cx="1144800" cy="7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Донације и трансфери  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775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532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049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5670720" y="3104280"/>
              <a:ext cx="1619640" cy="108828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5908320" y="3263760"/>
              <a:ext cx="1144800" cy="7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Непорески приходи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53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792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.4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07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3841200" y="3814200"/>
              <a:ext cx="1619640" cy="108828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4078800" y="3974040"/>
              <a:ext cx="1144800" cy="7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Примања од продаје нефинансијеске имовине 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485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448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1931400" y="3125880"/>
              <a:ext cx="1741320" cy="115416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212560" y="3285360"/>
              <a:ext cx="1228680" cy="76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Пренета неутрошена средства из ранијих година 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543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.35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.476,00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1931400" y="1684080"/>
              <a:ext cx="1619640" cy="1088280"/>
            </a:xfrm>
            <a:prstGeom prst="ellipse">
              <a:avLst/>
            </a:prstGeom>
            <a:solidFill>
              <a:srgbClr val="4372C3">
                <a:alpha val="49411"/>
              </a:srgbClr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249280" y="1843560"/>
              <a:ext cx="1144800" cy="76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600" lIns="12600" spcFirstLastPara="1" rIns="12600" wrap="square" tIns="12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Меморандумске ставке 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323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en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730</a:t>
              </a:r>
              <a:r>
                <a:rPr b="0" i="0" lang="en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,00</a:t>
              </a:r>
              <a:r>
                <a:rPr b="0" i="0" lang="en" sz="12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динара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idx="4294967295" type="title"/>
          </p:nvPr>
        </p:nvSpPr>
        <p:spPr>
          <a:xfrm>
            <a:off x="276120" y="171000"/>
            <a:ext cx="8589240" cy="798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ct val="100000"/>
              <a:buFont typeface="Calibri"/>
              <a:buNone/>
            </a:pPr>
            <a:r>
              <a:rPr b="1" i="0" lang="en" sz="330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Структура остварених текућих прихода и примања буџета града/општине - процентуални износи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1520"/>
            <a:ext cx="8839199" cy="3850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idx="4294967295" type="title"/>
          </p:nvPr>
        </p:nvSpPr>
        <p:spPr>
          <a:xfrm>
            <a:off x="352440" y="0"/>
            <a:ext cx="8589240" cy="6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br>
              <a:rPr b="0" i="0" lang="en" sz="1800" u="none" cap="none" strike="noStrike"/>
            </a:br>
            <a:r>
              <a:rPr b="1" i="0" lang="en" sz="3380" u="none" cap="none" strike="noStrike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</a:rPr>
              <a:t>Остварење прихода и примања у односу на план</a:t>
            </a:r>
            <a:endParaRPr b="0" i="0" sz="338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570240" y="4114440"/>
            <a:ext cx="8165520" cy="10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Током 202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године остварење прихода и примања било је углавном изнад планираног нивоа дефинисаног Oдлуком о буџету за 202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годину. Tо указује да су приливи у буџет стабилни и дозвољавају реално планирање функционисања и даљег развоја града.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900" y="778800"/>
            <a:ext cx="7187627" cy="333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/>
</file>